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5.jpg" ContentType="image/jpg"/>
  <Override PartName="/ppt/media/image43.jpg" ContentType="image/jpg"/>
  <Override PartName="/ppt/media/image45.jpg" ContentType="image/jpg"/>
  <Override PartName="/ppt/media/image53.jpg" ContentType="image/jpg"/>
  <Override PartName="/ppt/media/image54.jpg" ContentType="image/jpg"/>
  <Override PartName="/ppt/media/image55.jpg" ContentType="image/jpg"/>
  <Override PartName="/ppt/media/image56.jpg" ContentType="image/jpg"/>
  <Override PartName="/ppt/media/image57.jpg" ContentType="image/jpg"/>
  <Override PartName="/ppt/media/image58.jpg" ContentType="image/jpg"/>
  <Override PartName="/ppt/media/image59.jpg" ContentType="image/jpg"/>
  <Override PartName="/ppt/media/image60.jpg" ContentType="image/jpg"/>
  <Override PartName="/ppt/media/image61.jpg" ContentType="image/jpg"/>
  <Override PartName="/ppt/media/image63.jpg" ContentType="image/jpg"/>
  <Override PartName="/ppt/media/image66.jpg" ContentType="image/jpg"/>
  <Override PartName="/ppt/media/image67.jpg" ContentType="image/jpg"/>
  <Override PartName="/ppt/media/image69.jpg" ContentType="image/jpg"/>
  <Override PartName="/ppt/media/image71.jpg" ContentType="image/jpg"/>
  <Override PartName="/ppt/media/image72.jpg" ContentType="image/jpg"/>
  <Override PartName="/ppt/media/image73.jpg" ContentType="image/jpg"/>
  <Override PartName="/ppt/media/image75.jpg" ContentType="image/jpg"/>
  <Override PartName="/ppt/media/image76.jpg" ContentType="image/jpg"/>
  <Override PartName="/ppt/media/image77.jpg" ContentType="image/jpg"/>
  <Override PartName="/ppt/media/image78.jpg" ContentType="image/jpg"/>
  <Override PartName="/ppt/media/image79.jpg" ContentType="image/jpg"/>
  <Override PartName="/ppt/media/image81.jpg" ContentType="image/jpg"/>
  <Override PartName="/ppt/media/image82.jpg" ContentType="image/jpg"/>
  <Override PartName="/ppt/media/image83.jpg" ContentType="image/jpg"/>
  <Override PartName="/ppt/media/image85.jpg" ContentType="image/jpg"/>
  <Override PartName="/ppt/media/image86.jpg" ContentType="image/jpg"/>
  <Override PartName="/ppt/media/image87.jpg" ContentType="image/jpg"/>
  <Override PartName="/ppt/media/image116.jpg" ContentType="image/jpg"/>
  <Override PartName="/ppt/media/image117.jpg" ContentType="image/jpg"/>
  <Override PartName="/ppt/media/image118.jpg" ContentType="image/jpg"/>
  <Override PartName="/ppt/media/image119.jpg" ContentType="image/jpg"/>
  <Override PartName="/ppt/media/image120.jpg" ContentType="image/jpg"/>
  <Override PartName="/ppt/media/image121.jpg" ContentType="image/jpg"/>
  <Override PartName="/ppt/media/image122.jpg" ContentType="image/jpg"/>
  <Override PartName="/ppt/media/image123.jpg" ContentType="image/jpg"/>
  <Override PartName="/ppt/media/image124.jpg" ContentType="image/jpg"/>
  <Override PartName="/ppt/media/image125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4" r:id="rId2"/>
    <p:sldId id="326" r:id="rId3"/>
    <p:sldId id="327" r:id="rId4"/>
    <p:sldId id="328" r:id="rId5"/>
    <p:sldId id="329" r:id="rId6"/>
    <p:sldId id="330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91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20" r:id="rId64"/>
    <p:sldId id="321" r:id="rId65"/>
    <p:sldId id="322" r:id="rId66"/>
    <p:sldId id="319" r:id="rId67"/>
    <p:sldId id="323" r:id="rId68"/>
    <p:sldId id="262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8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C2A79D-E972-4C8E-A66C-B3835BB566B7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E1380632-FA52-4B2D-A274-3C746B96BC2F}">
      <dgm:prSet/>
      <dgm:spPr/>
      <dgm:t>
        <a:bodyPr/>
        <a:lstStyle/>
        <a:p>
          <a:pPr rtl="0"/>
          <a:r>
            <a:rPr lang="en-CA" smtClean="0"/>
            <a:t>Wholly owned properties</a:t>
          </a:r>
          <a:endParaRPr lang="en-CA"/>
        </a:p>
      </dgm:t>
    </dgm:pt>
    <dgm:pt modelId="{E6762461-4784-4A34-A5AC-0660AE3880C8}" type="parTrans" cxnId="{147988F1-B9D7-4522-B75B-BA88322A23ED}">
      <dgm:prSet/>
      <dgm:spPr/>
      <dgm:t>
        <a:bodyPr/>
        <a:lstStyle/>
        <a:p>
          <a:endParaRPr lang="en-CA"/>
        </a:p>
      </dgm:t>
    </dgm:pt>
    <dgm:pt modelId="{5A46893D-07D2-441E-B57E-E8C7B57F2AB9}" type="sibTrans" cxnId="{147988F1-B9D7-4522-B75B-BA88322A23ED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47000"/>
          </a:stretch>
        </a:blipFill>
      </dgm:spPr>
      <dgm:t>
        <a:bodyPr/>
        <a:lstStyle/>
        <a:p>
          <a:endParaRPr lang="en-CA"/>
        </a:p>
      </dgm:t>
    </dgm:pt>
    <dgm:pt modelId="{5C18FA79-FFE9-43BB-96C7-6F3382D1456D}">
      <dgm:prSet custT="1"/>
      <dgm:spPr/>
      <dgm:t>
        <a:bodyPr/>
        <a:lstStyle/>
        <a:p>
          <a:pPr rtl="0"/>
          <a:r>
            <a:rPr lang="en-CA" sz="1050" dirty="0" smtClean="0"/>
            <a:t>300 Allstate Headquarters</a:t>
          </a:r>
          <a:endParaRPr lang="en-CA" sz="1050" dirty="0"/>
        </a:p>
      </dgm:t>
    </dgm:pt>
    <dgm:pt modelId="{8AFA22E5-69C6-4621-9E20-54874F5AE4F7}" type="parTrans" cxnId="{A2D230B4-D6BA-4E11-9BE3-97EFE31054B0}">
      <dgm:prSet/>
      <dgm:spPr/>
      <dgm:t>
        <a:bodyPr/>
        <a:lstStyle/>
        <a:p>
          <a:endParaRPr lang="en-CA"/>
        </a:p>
      </dgm:t>
    </dgm:pt>
    <dgm:pt modelId="{5E3588F8-CA4B-4521-9399-439F8A7FB1E9}" type="sibTrans" cxnId="{A2D230B4-D6BA-4E11-9BE3-97EFE31054B0}">
      <dgm:prSet/>
      <dgm:spPr/>
      <dgm:t>
        <a:bodyPr/>
        <a:lstStyle/>
        <a:p>
          <a:endParaRPr lang="en-CA"/>
        </a:p>
      </dgm:t>
    </dgm:pt>
    <dgm:pt modelId="{5C6A5FD2-7AAF-4E58-9F83-70D426C7A6AB}">
      <dgm:prSet custT="1"/>
      <dgm:spPr/>
      <dgm:t>
        <a:bodyPr/>
        <a:lstStyle/>
        <a:p>
          <a:pPr rtl="0"/>
          <a:r>
            <a:rPr lang="en-CA" sz="1050" dirty="0" smtClean="0"/>
            <a:t>180 East Beaver Creek</a:t>
          </a:r>
          <a:endParaRPr lang="en-CA" sz="1050" dirty="0"/>
        </a:p>
      </dgm:t>
    </dgm:pt>
    <dgm:pt modelId="{87825512-3029-440B-942C-151642BB0CC7}" type="parTrans" cxnId="{4D17C368-E452-4E9F-B2D1-2F82423C4702}">
      <dgm:prSet/>
      <dgm:spPr/>
      <dgm:t>
        <a:bodyPr/>
        <a:lstStyle/>
        <a:p>
          <a:endParaRPr lang="en-CA"/>
        </a:p>
      </dgm:t>
    </dgm:pt>
    <dgm:pt modelId="{A5180293-93D8-4576-A21F-AD57B5A63CCB}" type="sibTrans" cxnId="{4D17C368-E452-4E9F-B2D1-2F82423C4702}">
      <dgm:prSet/>
      <dgm:spPr/>
      <dgm:t>
        <a:bodyPr/>
        <a:lstStyle/>
        <a:p>
          <a:endParaRPr lang="en-CA"/>
        </a:p>
      </dgm:t>
    </dgm:pt>
    <dgm:pt modelId="{8DAC9233-65F5-4B28-8C46-45588D6A56F6}">
      <dgm:prSet custT="1"/>
      <dgm:spPr/>
      <dgm:t>
        <a:bodyPr/>
        <a:lstStyle/>
        <a:p>
          <a:pPr rtl="0"/>
          <a:r>
            <a:rPr lang="en-CA" sz="1050" dirty="0" smtClean="0"/>
            <a:t>222 Sheppard Avenue</a:t>
          </a:r>
          <a:endParaRPr lang="en-CA" sz="1050" dirty="0"/>
        </a:p>
      </dgm:t>
    </dgm:pt>
    <dgm:pt modelId="{5BFC6D61-4D52-4AF8-8F80-79FEE6403C7E}" type="parTrans" cxnId="{B39647D2-578C-470D-9545-E458F7857153}">
      <dgm:prSet/>
      <dgm:spPr/>
      <dgm:t>
        <a:bodyPr/>
        <a:lstStyle/>
        <a:p>
          <a:endParaRPr lang="en-CA"/>
        </a:p>
      </dgm:t>
    </dgm:pt>
    <dgm:pt modelId="{17AD6885-A1BB-4DE5-82D3-7243D8A20A04}" type="sibTrans" cxnId="{B39647D2-578C-470D-9545-E458F7857153}">
      <dgm:prSet/>
      <dgm:spPr/>
      <dgm:t>
        <a:bodyPr/>
        <a:lstStyle/>
        <a:p>
          <a:endParaRPr lang="en-CA"/>
        </a:p>
      </dgm:t>
    </dgm:pt>
    <dgm:pt modelId="{32C47704-A20C-4EEA-A3F3-B33FE296356A}">
      <dgm:prSet custT="1"/>
      <dgm:spPr/>
      <dgm:t>
        <a:bodyPr/>
        <a:lstStyle/>
        <a:p>
          <a:pPr rtl="0"/>
          <a:r>
            <a:rPr lang="en-CA" sz="1050" dirty="0" smtClean="0"/>
            <a:t>North Vancouver Office</a:t>
          </a:r>
          <a:endParaRPr lang="en-CA" sz="1050" dirty="0"/>
        </a:p>
      </dgm:t>
    </dgm:pt>
    <dgm:pt modelId="{CB12AA5F-C2A3-46B2-8738-C7C8E9EC57D9}" type="parTrans" cxnId="{AE77DD1C-FD27-40B9-B9C2-AE41ED718AC3}">
      <dgm:prSet/>
      <dgm:spPr/>
      <dgm:t>
        <a:bodyPr/>
        <a:lstStyle/>
        <a:p>
          <a:endParaRPr lang="en-CA"/>
        </a:p>
      </dgm:t>
    </dgm:pt>
    <dgm:pt modelId="{F8444CC0-6577-4B8A-BF0F-07121EB61DC4}" type="sibTrans" cxnId="{AE77DD1C-FD27-40B9-B9C2-AE41ED718AC3}">
      <dgm:prSet/>
      <dgm:spPr/>
      <dgm:t>
        <a:bodyPr/>
        <a:lstStyle/>
        <a:p>
          <a:endParaRPr lang="en-CA"/>
        </a:p>
      </dgm:t>
    </dgm:pt>
    <dgm:pt modelId="{CFC74E61-7AF2-4DC2-8632-9BDC68874546}">
      <dgm:prSet/>
      <dgm:spPr/>
      <dgm:t>
        <a:bodyPr/>
        <a:lstStyle/>
        <a:p>
          <a:pPr algn="r" rtl="0"/>
          <a:r>
            <a:rPr lang="en-CA" dirty="0" smtClean="0"/>
            <a:t>Data Centre facilities:</a:t>
          </a:r>
          <a:endParaRPr lang="en-CA" dirty="0"/>
        </a:p>
      </dgm:t>
    </dgm:pt>
    <dgm:pt modelId="{BC7D2F1F-E660-4D3F-9AC6-BA53A9EEA288}" type="parTrans" cxnId="{8B9256A5-33F0-4E93-8157-10D7EF7EA228}">
      <dgm:prSet/>
      <dgm:spPr/>
      <dgm:t>
        <a:bodyPr/>
        <a:lstStyle/>
        <a:p>
          <a:endParaRPr lang="en-CA"/>
        </a:p>
      </dgm:t>
    </dgm:pt>
    <dgm:pt modelId="{0BBE287A-3818-4824-9B4A-90CFCE15057C}" type="sibTrans" cxnId="{8B9256A5-33F0-4E93-8157-10D7EF7EA228}">
      <dgm:prSet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00" r="-43000"/>
          </a:stretch>
        </a:blipFill>
      </dgm:spPr>
      <dgm:t>
        <a:bodyPr/>
        <a:lstStyle/>
        <a:p>
          <a:endParaRPr lang="en-CA"/>
        </a:p>
      </dgm:t>
    </dgm:pt>
    <dgm:pt modelId="{25AB7FED-1FD2-4FFF-931A-A6658053B455}">
      <dgm:prSet custT="1"/>
      <dgm:spPr/>
      <dgm:t>
        <a:bodyPr/>
        <a:lstStyle/>
        <a:p>
          <a:pPr rtl="0"/>
          <a:r>
            <a:rPr lang="en-CA" sz="1050" dirty="0" smtClean="0"/>
            <a:t>Main Data Centre at 300 Allstate HQ</a:t>
          </a:r>
          <a:endParaRPr lang="en-CA" sz="1050" dirty="0"/>
        </a:p>
      </dgm:t>
    </dgm:pt>
    <dgm:pt modelId="{7DEC09E4-7DC1-48C1-9ACA-789A0CD1A5B3}" type="parTrans" cxnId="{B6D8D02E-343F-4F69-8592-D8618A58EA48}">
      <dgm:prSet/>
      <dgm:spPr/>
      <dgm:t>
        <a:bodyPr/>
        <a:lstStyle/>
        <a:p>
          <a:endParaRPr lang="en-CA"/>
        </a:p>
      </dgm:t>
    </dgm:pt>
    <dgm:pt modelId="{6CABAFD8-BA21-47EB-BB55-3891D8DF9C2A}" type="sibTrans" cxnId="{B6D8D02E-343F-4F69-8592-D8618A58EA48}">
      <dgm:prSet/>
      <dgm:spPr/>
      <dgm:t>
        <a:bodyPr/>
        <a:lstStyle/>
        <a:p>
          <a:endParaRPr lang="en-CA"/>
        </a:p>
      </dgm:t>
    </dgm:pt>
    <dgm:pt modelId="{900E5C96-F3B7-4135-9660-37A40705865D}">
      <dgm:prSet custT="1"/>
      <dgm:spPr/>
      <dgm:t>
        <a:bodyPr/>
        <a:lstStyle/>
        <a:p>
          <a:pPr rtl="0"/>
          <a:r>
            <a:rPr lang="en-CA" sz="1050" dirty="0" smtClean="0"/>
            <a:t>Backup DC in Montréal</a:t>
          </a:r>
          <a:endParaRPr lang="en-CA" sz="1050" dirty="0"/>
        </a:p>
      </dgm:t>
    </dgm:pt>
    <dgm:pt modelId="{4C3AD423-CE7B-4809-9386-6721A2813855}" type="parTrans" cxnId="{7F96C5AA-468E-4226-BBE8-9ADB557605BC}">
      <dgm:prSet/>
      <dgm:spPr/>
      <dgm:t>
        <a:bodyPr/>
        <a:lstStyle/>
        <a:p>
          <a:endParaRPr lang="en-CA"/>
        </a:p>
      </dgm:t>
    </dgm:pt>
    <dgm:pt modelId="{2BD7401A-92D4-47A1-BCC2-FF405C87A9E0}" type="sibTrans" cxnId="{7F96C5AA-468E-4226-BBE8-9ADB557605BC}">
      <dgm:prSet/>
      <dgm:spPr/>
      <dgm:t>
        <a:bodyPr/>
        <a:lstStyle/>
        <a:p>
          <a:endParaRPr lang="en-CA"/>
        </a:p>
      </dgm:t>
    </dgm:pt>
    <dgm:pt modelId="{10CE7BDE-0EDE-4C02-A7A5-30C6D1A1E9E7}">
      <dgm:prSet custT="1"/>
      <dgm:spPr/>
      <dgm:t>
        <a:bodyPr/>
        <a:lstStyle/>
        <a:p>
          <a:pPr rtl="0"/>
          <a:r>
            <a:rPr lang="en-CA" sz="1050" dirty="0" smtClean="0"/>
            <a:t>151 Front Street</a:t>
          </a:r>
          <a:endParaRPr lang="en-CA" sz="1050" dirty="0"/>
        </a:p>
      </dgm:t>
    </dgm:pt>
    <dgm:pt modelId="{EC9BA7CE-28F0-4A26-8ED6-D15381132172}" type="parTrans" cxnId="{1B800DD6-94C6-459F-8C4E-48C09E4310A6}">
      <dgm:prSet/>
      <dgm:spPr/>
      <dgm:t>
        <a:bodyPr/>
        <a:lstStyle/>
        <a:p>
          <a:endParaRPr lang="en-CA"/>
        </a:p>
      </dgm:t>
    </dgm:pt>
    <dgm:pt modelId="{ABBDE8D5-39EF-404B-8F29-AF5C1B18956D}" type="sibTrans" cxnId="{1B800DD6-94C6-459F-8C4E-48C09E4310A6}">
      <dgm:prSet/>
      <dgm:spPr/>
      <dgm:t>
        <a:bodyPr/>
        <a:lstStyle/>
        <a:p>
          <a:endParaRPr lang="en-CA"/>
        </a:p>
      </dgm:t>
    </dgm:pt>
    <dgm:pt modelId="{CF6605A2-6EFA-4ED5-854C-68B378487469}">
      <dgm:prSet/>
      <dgm:spPr/>
      <dgm:t>
        <a:bodyPr/>
        <a:lstStyle/>
        <a:p>
          <a:pPr rtl="0"/>
          <a:r>
            <a:rPr lang="en-CA" dirty="0" smtClean="0"/>
            <a:t>Hubs in</a:t>
          </a:r>
          <a:endParaRPr lang="en-CA" dirty="0"/>
        </a:p>
      </dgm:t>
    </dgm:pt>
    <dgm:pt modelId="{1DDFF80D-563E-4450-BC5E-45352108E806}" type="parTrans" cxnId="{81F95A81-AC8C-4B2D-ABA4-95E3067F76C3}">
      <dgm:prSet/>
      <dgm:spPr/>
      <dgm:t>
        <a:bodyPr/>
        <a:lstStyle/>
        <a:p>
          <a:endParaRPr lang="en-CA"/>
        </a:p>
      </dgm:t>
    </dgm:pt>
    <dgm:pt modelId="{EF0E197D-BC1C-4E9A-B0E3-D6829C807362}" type="sibTrans" cxnId="{81F95A81-AC8C-4B2D-ABA4-95E3067F76C3}">
      <dgm:prSet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0" t="-11000" r="-35000"/>
          </a:stretch>
        </a:blipFill>
      </dgm:spPr>
      <dgm:t>
        <a:bodyPr/>
        <a:lstStyle/>
        <a:p>
          <a:endParaRPr lang="en-CA"/>
        </a:p>
      </dgm:t>
    </dgm:pt>
    <dgm:pt modelId="{28C6C5CA-0261-4284-947E-EB5EB3584381}">
      <dgm:prSet custT="1"/>
      <dgm:spPr/>
      <dgm:t>
        <a:bodyPr/>
        <a:lstStyle/>
        <a:p>
          <a:pPr rtl="0"/>
          <a:r>
            <a:rPr lang="en-CA" sz="1100" dirty="0" smtClean="0"/>
            <a:t>New York</a:t>
          </a:r>
          <a:endParaRPr lang="en-CA" sz="1100" dirty="0"/>
        </a:p>
      </dgm:t>
    </dgm:pt>
    <dgm:pt modelId="{A6B8EFD6-9A59-40D4-9D62-02678B8A16D0}" type="parTrans" cxnId="{C9057D6F-9CE3-4E3E-885A-112C22DB91DD}">
      <dgm:prSet/>
      <dgm:spPr/>
      <dgm:t>
        <a:bodyPr/>
        <a:lstStyle/>
        <a:p>
          <a:endParaRPr lang="en-CA"/>
        </a:p>
      </dgm:t>
    </dgm:pt>
    <dgm:pt modelId="{6FADE257-35D0-4388-84EA-1FCF91863DDF}" type="sibTrans" cxnId="{C9057D6F-9CE3-4E3E-885A-112C22DB91DD}">
      <dgm:prSet/>
      <dgm:spPr/>
      <dgm:t>
        <a:bodyPr/>
        <a:lstStyle/>
        <a:p>
          <a:endParaRPr lang="en-CA"/>
        </a:p>
      </dgm:t>
    </dgm:pt>
    <dgm:pt modelId="{544A2B2D-F741-46C2-8141-0CA160B0D5E1}">
      <dgm:prSet custT="1"/>
      <dgm:spPr/>
      <dgm:t>
        <a:bodyPr/>
        <a:lstStyle/>
        <a:p>
          <a:pPr rtl="0"/>
          <a:r>
            <a:rPr lang="en-CA" sz="1100" dirty="0" smtClean="0"/>
            <a:t>Chicago</a:t>
          </a:r>
          <a:endParaRPr lang="en-CA" sz="1100" dirty="0"/>
        </a:p>
      </dgm:t>
    </dgm:pt>
    <dgm:pt modelId="{C9AF15DA-FA3F-4A6B-8965-29034D10ADBD}" type="parTrans" cxnId="{E95E413D-B66F-4672-A6D4-D5B170CB77E8}">
      <dgm:prSet/>
      <dgm:spPr/>
      <dgm:t>
        <a:bodyPr/>
        <a:lstStyle/>
        <a:p>
          <a:endParaRPr lang="en-CA"/>
        </a:p>
      </dgm:t>
    </dgm:pt>
    <dgm:pt modelId="{A6E953B1-2214-40BE-BD5E-A79C2D765371}" type="sibTrans" cxnId="{E95E413D-B66F-4672-A6D4-D5B170CB77E8}">
      <dgm:prSet/>
      <dgm:spPr/>
      <dgm:t>
        <a:bodyPr/>
        <a:lstStyle/>
        <a:p>
          <a:endParaRPr lang="en-CA"/>
        </a:p>
      </dgm:t>
    </dgm:pt>
    <dgm:pt modelId="{3064D837-F492-40BA-8203-99417980B7D7}">
      <dgm:prSet custT="1"/>
      <dgm:spPr/>
      <dgm:t>
        <a:bodyPr/>
        <a:lstStyle/>
        <a:p>
          <a:pPr rtl="0"/>
          <a:r>
            <a:rPr lang="en-CA" sz="1100" dirty="0" smtClean="0"/>
            <a:t>LA</a:t>
          </a:r>
          <a:endParaRPr lang="en-CA" sz="1100" dirty="0"/>
        </a:p>
      </dgm:t>
    </dgm:pt>
    <dgm:pt modelId="{6D8AC7B2-A850-4277-9C96-71DAA0EF2247}" type="parTrans" cxnId="{86DDC84B-9EB9-41B0-9DE1-9EF424DB5A35}">
      <dgm:prSet/>
      <dgm:spPr/>
      <dgm:t>
        <a:bodyPr/>
        <a:lstStyle/>
        <a:p>
          <a:endParaRPr lang="en-CA"/>
        </a:p>
      </dgm:t>
    </dgm:pt>
    <dgm:pt modelId="{E28EEE5F-8E0D-4A90-95DD-14BC9C3D94D0}" type="sibTrans" cxnId="{86DDC84B-9EB9-41B0-9DE1-9EF424DB5A35}">
      <dgm:prSet/>
      <dgm:spPr/>
      <dgm:t>
        <a:bodyPr/>
        <a:lstStyle/>
        <a:p>
          <a:endParaRPr lang="en-CA"/>
        </a:p>
      </dgm:t>
    </dgm:pt>
    <dgm:pt modelId="{52F3E68A-6344-4287-9543-1BB6C84A7FF0}">
      <dgm:prSet custT="1"/>
      <dgm:spPr/>
      <dgm:t>
        <a:bodyPr/>
        <a:lstStyle/>
        <a:p>
          <a:pPr rtl="0"/>
          <a:r>
            <a:rPr lang="en-CA" sz="1100" dirty="0" smtClean="0"/>
            <a:t>London</a:t>
          </a:r>
          <a:endParaRPr lang="en-CA" sz="1100" dirty="0"/>
        </a:p>
      </dgm:t>
    </dgm:pt>
    <dgm:pt modelId="{F08C657C-8F22-4E83-9A55-E17FC5A07E3B}" type="parTrans" cxnId="{EC372D29-1E4F-4CB5-9A2C-EE84EA4DB6EF}">
      <dgm:prSet/>
      <dgm:spPr/>
      <dgm:t>
        <a:bodyPr/>
        <a:lstStyle/>
        <a:p>
          <a:endParaRPr lang="en-CA"/>
        </a:p>
      </dgm:t>
    </dgm:pt>
    <dgm:pt modelId="{0167C653-1022-4258-B89C-8E492CA60DEA}" type="sibTrans" cxnId="{EC372D29-1E4F-4CB5-9A2C-EE84EA4DB6EF}">
      <dgm:prSet/>
      <dgm:spPr/>
      <dgm:t>
        <a:bodyPr/>
        <a:lstStyle/>
        <a:p>
          <a:endParaRPr lang="en-CA"/>
        </a:p>
      </dgm:t>
    </dgm:pt>
    <dgm:pt modelId="{44404CA5-104C-4DEA-9F8F-1BDC047EBA84}">
      <dgm:prSet custT="1"/>
      <dgm:spPr/>
      <dgm:t>
        <a:bodyPr/>
        <a:lstStyle/>
        <a:p>
          <a:pPr rtl="0"/>
          <a:r>
            <a:rPr lang="en-CA" sz="1100" dirty="0" smtClean="0"/>
            <a:t>Paris</a:t>
          </a:r>
          <a:endParaRPr lang="en-CA" sz="1100" dirty="0"/>
        </a:p>
      </dgm:t>
    </dgm:pt>
    <dgm:pt modelId="{F80EE2A1-145E-4351-B8E4-6DD30122DB3A}" type="parTrans" cxnId="{D9AA0CB3-D35A-4CEB-8E72-4E40C809F714}">
      <dgm:prSet/>
      <dgm:spPr/>
      <dgm:t>
        <a:bodyPr/>
        <a:lstStyle/>
        <a:p>
          <a:endParaRPr lang="en-CA"/>
        </a:p>
      </dgm:t>
    </dgm:pt>
    <dgm:pt modelId="{3A6DBD64-0720-4046-8E81-9302DC29603F}" type="sibTrans" cxnId="{D9AA0CB3-D35A-4CEB-8E72-4E40C809F714}">
      <dgm:prSet/>
      <dgm:spPr/>
      <dgm:t>
        <a:bodyPr/>
        <a:lstStyle/>
        <a:p>
          <a:endParaRPr lang="en-CA"/>
        </a:p>
      </dgm:t>
    </dgm:pt>
    <dgm:pt modelId="{478DD765-C780-4C04-8450-6D06D5CCA911}">
      <dgm:prSet custT="1"/>
      <dgm:spPr/>
      <dgm:t>
        <a:bodyPr/>
        <a:lstStyle/>
        <a:p>
          <a:pPr rtl="0"/>
          <a:r>
            <a:rPr lang="en-CA" sz="1100" dirty="0" smtClean="0"/>
            <a:t>Istanbul</a:t>
          </a:r>
          <a:endParaRPr lang="en-CA" sz="1100" dirty="0"/>
        </a:p>
      </dgm:t>
    </dgm:pt>
    <dgm:pt modelId="{8EAE13E2-F794-4670-A7C3-8AD17A374315}" type="parTrans" cxnId="{38DF6236-B3F4-4E3C-A3B1-F498C28DA25A}">
      <dgm:prSet/>
      <dgm:spPr/>
      <dgm:t>
        <a:bodyPr/>
        <a:lstStyle/>
        <a:p>
          <a:endParaRPr lang="en-CA"/>
        </a:p>
      </dgm:t>
    </dgm:pt>
    <dgm:pt modelId="{4627E01D-12B0-4668-89C9-7B338024AFA0}" type="sibTrans" cxnId="{38DF6236-B3F4-4E3C-A3B1-F498C28DA25A}">
      <dgm:prSet/>
      <dgm:spPr/>
      <dgm:t>
        <a:bodyPr/>
        <a:lstStyle/>
        <a:p>
          <a:endParaRPr lang="en-CA"/>
        </a:p>
      </dgm:t>
    </dgm:pt>
    <dgm:pt modelId="{991D9BE1-DF04-40F0-AC29-72EAC7317AEA}">
      <dgm:prSet/>
      <dgm:spPr/>
      <dgm:t>
        <a:bodyPr/>
        <a:lstStyle/>
        <a:p>
          <a:pPr rtl="0"/>
          <a:r>
            <a:rPr lang="en-CA" dirty="0" smtClean="0"/>
            <a:t>… and follow the sun back to North America</a:t>
          </a:r>
          <a:endParaRPr lang="en-CA" dirty="0"/>
        </a:p>
      </dgm:t>
    </dgm:pt>
    <dgm:pt modelId="{8C08A2CA-85E2-4C37-B1F8-58F5C5F6AD88}" type="parTrans" cxnId="{DD8DD3AA-97F2-426D-9F26-31352DA8C3C4}">
      <dgm:prSet/>
      <dgm:spPr/>
      <dgm:t>
        <a:bodyPr/>
        <a:lstStyle/>
        <a:p>
          <a:endParaRPr lang="en-CA"/>
        </a:p>
      </dgm:t>
    </dgm:pt>
    <dgm:pt modelId="{1E0A4B5E-9B45-4EFF-8FF6-712939211C97}" type="sibTrans" cxnId="{DD8DD3AA-97F2-426D-9F26-31352DA8C3C4}">
      <dgm:prSet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9000" r="-154000"/>
          </a:stretch>
        </a:blipFill>
      </dgm:spPr>
      <dgm:t>
        <a:bodyPr/>
        <a:lstStyle/>
        <a:p>
          <a:endParaRPr lang="en-CA"/>
        </a:p>
      </dgm:t>
    </dgm:pt>
    <dgm:pt modelId="{85112469-9BB8-483A-A3D4-D3D1A4BC1CFF}">
      <dgm:prSet custT="1"/>
      <dgm:spPr/>
      <dgm:t>
        <a:bodyPr/>
        <a:lstStyle/>
        <a:p>
          <a:pPr rtl="0"/>
          <a:r>
            <a:rPr lang="en-CA" sz="1100" dirty="0" smtClean="0"/>
            <a:t>Dubai</a:t>
          </a:r>
          <a:endParaRPr lang="en-CA" sz="1100" dirty="0"/>
        </a:p>
      </dgm:t>
    </dgm:pt>
    <dgm:pt modelId="{4F1FE626-F615-44AE-B166-8C16B4702A0E}" type="parTrans" cxnId="{D1C00065-6575-44C3-9D88-8A2706AFF08A}">
      <dgm:prSet/>
      <dgm:spPr/>
      <dgm:t>
        <a:bodyPr/>
        <a:lstStyle/>
        <a:p>
          <a:endParaRPr lang="en-CA"/>
        </a:p>
      </dgm:t>
    </dgm:pt>
    <dgm:pt modelId="{C236B8B4-990C-421F-BD63-B804998BF8A9}" type="sibTrans" cxnId="{D1C00065-6575-44C3-9D88-8A2706AFF08A}">
      <dgm:prSet/>
      <dgm:spPr/>
      <dgm:t>
        <a:bodyPr/>
        <a:lstStyle/>
        <a:p>
          <a:endParaRPr lang="en-CA"/>
        </a:p>
      </dgm:t>
    </dgm:pt>
    <dgm:pt modelId="{38F9220E-B820-4940-9886-399387CF6288}">
      <dgm:prSet custT="1"/>
      <dgm:spPr/>
      <dgm:t>
        <a:bodyPr/>
        <a:lstStyle/>
        <a:p>
          <a:r>
            <a:rPr lang="en-CA" sz="1100" dirty="0" smtClean="0"/>
            <a:t>Tel Aviv</a:t>
          </a:r>
          <a:endParaRPr lang="en-CA" sz="1100" dirty="0"/>
        </a:p>
      </dgm:t>
    </dgm:pt>
    <dgm:pt modelId="{53E8B49A-F0AC-4AA6-A9D3-65B88DE8C6EF}" type="parTrans" cxnId="{2FDC120B-8E3D-481A-9814-511B0A61304A}">
      <dgm:prSet/>
      <dgm:spPr/>
      <dgm:t>
        <a:bodyPr/>
        <a:lstStyle/>
        <a:p>
          <a:endParaRPr lang="en-CA"/>
        </a:p>
      </dgm:t>
    </dgm:pt>
    <dgm:pt modelId="{DA0452E3-2FE6-4FBA-BA7C-764ACC41240C}" type="sibTrans" cxnId="{2FDC120B-8E3D-481A-9814-511B0A61304A}">
      <dgm:prSet/>
      <dgm:spPr/>
      <dgm:t>
        <a:bodyPr/>
        <a:lstStyle/>
        <a:p>
          <a:endParaRPr lang="en-CA"/>
        </a:p>
      </dgm:t>
    </dgm:pt>
    <dgm:pt modelId="{A3E29742-BDC4-47D9-805A-8F0F36591768}">
      <dgm:prSet custT="1"/>
      <dgm:spPr/>
      <dgm:t>
        <a:bodyPr/>
        <a:lstStyle/>
        <a:p>
          <a:r>
            <a:rPr lang="en-CA" sz="1100" dirty="0" smtClean="0"/>
            <a:t>Singapore</a:t>
          </a:r>
          <a:endParaRPr lang="en-CA" sz="1100" dirty="0"/>
        </a:p>
      </dgm:t>
    </dgm:pt>
    <dgm:pt modelId="{17D9219E-93B8-47D2-A5CA-BEDA7783AFD6}" type="parTrans" cxnId="{7497F7F5-1F9D-4A29-B72F-1FAEDF999561}">
      <dgm:prSet/>
      <dgm:spPr/>
      <dgm:t>
        <a:bodyPr/>
        <a:lstStyle/>
        <a:p>
          <a:endParaRPr lang="en-CA"/>
        </a:p>
      </dgm:t>
    </dgm:pt>
    <dgm:pt modelId="{AAA7FC19-61F9-435B-89BE-1A6BD325195F}" type="sibTrans" cxnId="{7497F7F5-1F9D-4A29-B72F-1FAEDF999561}">
      <dgm:prSet/>
      <dgm:spPr/>
      <dgm:t>
        <a:bodyPr/>
        <a:lstStyle/>
        <a:p>
          <a:endParaRPr lang="en-CA"/>
        </a:p>
      </dgm:t>
    </dgm:pt>
    <dgm:pt modelId="{62FE803F-3772-4EE3-A2B6-80F500DD48CC}">
      <dgm:prSet custT="1"/>
      <dgm:spPr/>
      <dgm:t>
        <a:bodyPr/>
        <a:lstStyle/>
        <a:p>
          <a:r>
            <a:rPr lang="en-CA" sz="1100" smtClean="0"/>
            <a:t>Hong Kong</a:t>
          </a:r>
          <a:endParaRPr lang="en-CA" sz="1100" dirty="0"/>
        </a:p>
      </dgm:t>
    </dgm:pt>
    <dgm:pt modelId="{B317BD66-3854-4F0B-9757-33F64627B6E1}" type="parTrans" cxnId="{8F117909-DFC4-48B8-85B4-A66BC8F678FD}">
      <dgm:prSet/>
      <dgm:spPr/>
      <dgm:t>
        <a:bodyPr/>
        <a:lstStyle/>
        <a:p>
          <a:endParaRPr lang="en-CA"/>
        </a:p>
      </dgm:t>
    </dgm:pt>
    <dgm:pt modelId="{7BBAA0DF-0B80-4BF4-A72C-5CDABDF4ABDD}" type="sibTrans" cxnId="{8F117909-DFC4-48B8-85B4-A66BC8F678FD}">
      <dgm:prSet/>
      <dgm:spPr/>
      <dgm:t>
        <a:bodyPr/>
        <a:lstStyle/>
        <a:p>
          <a:endParaRPr lang="en-CA"/>
        </a:p>
      </dgm:t>
    </dgm:pt>
    <dgm:pt modelId="{79098088-8F0C-4374-9212-56A361EF5D30}">
      <dgm:prSet custT="1"/>
      <dgm:spPr/>
      <dgm:t>
        <a:bodyPr/>
        <a:lstStyle/>
        <a:p>
          <a:r>
            <a:rPr lang="en-CA" sz="1100" dirty="0" smtClean="0"/>
            <a:t>Sydney</a:t>
          </a:r>
          <a:endParaRPr lang="en-CA" sz="1100" dirty="0"/>
        </a:p>
      </dgm:t>
    </dgm:pt>
    <dgm:pt modelId="{6195A638-66CC-4015-A735-633D7B86D469}" type="parTrans" cxnId="{E42676AE-49DA-4E8C-8C47-D93BBF8D6A6B}">
      <dgm:prSet/>
      <dgm:spPr/>
      <dgm:t>
        <a:bodyPr/>
        <a:lstStyle/>
        <a:p>
          <a:endParaRPr lang="en-CA"/>
        </a:p>
      </dgm:t>
    </dgm:pt>
    <dgm:pt modelId="{7963F2B6-4A4B-495F-8783-B38785B91BAB}" type="sibTrans" cxnId="{E42676AE-49DA-4E8C-8C47-D93BBF8D6A6B}">
      <dgm:prSet/>
      <dgm:spPr/>
      <dgm:t>
        <a:bodyPr/>
        <a:lstStyle/>
        <a:p>
          <a:endParaRPr lang="en-CA"/>
        </a:p>
      </dgm:t>
    </dgm:pt>
    <dgm:pt modelId="{3FB07D0E-A13F-44C0-A170-1439361B332A}" type="pres">
      <dgm:prSet presAssocID="{C3C2A79D-E972-4C8E-A66C-B3835BB566B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CA"/>
        </a:p>
      </dgm:t>
    </dgm:pt>
    <dgm:pt modelId="{C945D29E-FB02-4946-8B56-6A6E62DD6FEA}" type="pres">
      <dgm:prSet presAssocID="{C3C2A79D-E972-4C8E-A66C-B3835BB566B7}" presName="dot1" presStyleLbl="alignNode1" presStyleIdx="0" presStyleCnt="13"/>
      <dgm:spPr/>
    </dgm:pt>
    <dgm:pt modelId="{C260A073-1BF6-4ECD-A759-21D0DF9ACF64}" type="pres">
      <dgm:prSet presAssocID="{C3C2A79D-E972-4C8E-A66C-B3835BB566B7}" presName="dot2" presStyleLbl="alignNode1" presStyleIdx="1" presStyleCnt="13"/>
      <dgm:spPr/>
    </dgm:pt>
    <dgm:pt modelId="{A2DA6F6B-7327-4C3E-9AEC-F4FAFF4BC1EE}" type="pres">
      <dgm:prSet presAssocID="{C3C2A79D-E972-4C8E-A66C-B3835BB566B7}" presName="dot3" presStyleLbl="alignNode1" presStyleIdx="2" presStyleCnt="13"/>
      <dgm:spPr/>
    </dgm:pt>
    <dgm:pt modelId="{D1CA56AB-34F3-4862-AE46-B6D06CEF2968}" type="pres">
      <dgm:prSet presAssocID="{C3C2A79D-E972-4C8E-A66C-B3835BB566B7}" presName="dot4" presStyleLbl="alignNode1" presStyleIdx="3" presStyleCnt="13"/>
      <dgm:spPr/>
    </dgm:pt>
    <dgm:pt modelId="{3E5F479A-4508-4D6A-829A-D034340CBC57}" type="pres">
      <dgm:prSet presAssocID="{C3C2A79D-E972-4C8E-A66C-B3835BB566B7}" presName="dot5" presStyleLbl="alignNode1" presStyleIdx="4" presStyleCnt="13"/>
      <dgm:spPr/>
    </dgm:pt>
    <dgm:pt modelId="{16612956-1F39-4CDF-A9D4-E20BDE81D33E}" type="pres">
      <dgm:prSet presAssocID="{C3C2A79D-E972-4C8E-A66C-B3835BB566B7}" presName="dot6" presStyleLbl="alignNode1" presStyleIdx="5" presStyleCnt="13" custLinFactY="-13830" custLinFactNeighborX="81958" custLinFactNeighborY="-100000"/>
      <dgm:spPr/>
      <dgm:t>
        <a:bodyPr/>
        <a:lstStyle/>
        <a:p>
          <a:endParaRPr lang="en-CA"/>
        </a:p>
      </dgm:t>
    </dgm:pt>
    <dgm:pt modelId="{78EF0DD9-C09B-4177-80D7-A51F5EB75271}" type="pres">
      <dgm:prSet presAssocID="{C3C2A79D-E972-4C8E-A66C-B3835BB566B7}" presName="dotArrow1" presStyleLbl="alignNode1" presStyleIdx="6" presStyleCnt="13"/>
      <dgm:spPr/>
    </dgm:pt>
    <dgm:pt modelId="{AF847223-C14F-44E9-8D6A-A76B31ECEE5F}" type="pres">
      <dgm:prSet presAssocID="{C3C2A79D-E972-4C8E-A66C-B3835BB566B7}" presName="dotArrow2" presStyleLbl="alignNode1" presStyleIdx="7" presStyleCnt="13"/>
      <dgm:spPr/>
    </dgm:pt>
    <dgm:pt modelId="{0295D161-E27A-49BB-AB84-A30F53FB330E}" type="pres">
      <dgm:prSet presAssocID="{C3C2A79D-E972-4C8E-A66C-B3835BB566B7}" presName="dotArrow3" presStyleLbl="alignNode1" presStyleIdx="8" presStyleCnt="13"/>
      <dgm:spPr/>
    </dgm:pt>
    <dgm:pt modelId="{62DEB666-C3B2-413E-AC64-438EED4763DA}" type="pres">
      <dgm:prSet presAssocID="{C3C2A79D-E972-4C8E-A66C-B3835BB566B7}" presName="dotArrow4" presStyleLbl="alignNode1" presStyleIdx="9" presStyleCnt="13"/>
      <dgm:spPr/>
    </dgm:pt>
    <dgm:pt modelId="{360492D5-B0B7-4334-AA16-025371719241}" type="pres">
      <dgm:prSet presAssocID="{C3C2A79D-E972-4C8E-A66C-B3835BB566B7}" presName="dotArrow5" presStyleLbl="alignNode1" presStyleIdx="10" presStyleCnt="13"/>
      <dgm:spPr/>
    </dgm:pt>
    <dgm:pt modelId="{E6DFB326-313A-401F-B07B-1BA7D919B61E}" type="pres">
      <dgm:prSet presAssocID="{C3C2A79D-E972-4C8E-A66C-B3835BB566B7}" presName="dotArrow6" presStyleLbl="alignNode1" presStyleIdx="11" presStyleCnt="13"/>
      <dgm:spPr/>
    </dgm:pt>
    <dgm:pt modelId="{192FD491-0226-4A90-97C4-E39D3BEE84BD}" type="pres">
      <dgm:prSet presAssocID="{C3C2A79D-E972-4C8E-A66C-B3835BB566B7}" presName="dotArrow7" presStyleLbl="alignNode1" presStyleIdx="12" presStyleCnt="13"/>
      <dgm:spPr/>
    </dgm:pt>
    <dgm:pt modelId="{88A2FBEB-CD0D-428F-B439-FA390A45AD76}" type="pres">
      <dgm:prSet presAssocID="{E1380632-FA52-4B2D-A274-3C746B96BC2F}" presName="parTx1" presStyleLbl="node1" presStyleIdx="0" presStyleCnt="4" custScaleX="71851" custLinFactNeighborX="-14270" custLinFactNeighborY="-4082"/>
      <dgm:spPr/>
      <dgm:t>
        <a:bodyPr/>
        <a:lstStyle/>
        <a:p>
          <a:endParaRPr lang="en-CA"/>
        </a:p>
      </dgm:t>
    </dgm:pt>
    <dgm:pt modelId="{2883A596-F43A-4658-ADF6-5EBC02A45C1A}" type="pres">
      <dgm:prSet presAssocID="{E1380632-FA52-4B2D-A274-3C746B96BC2F}" presName="desTx1" presStyleLbl="revTx" presStyleIdx="0" presStyleCnt="3" custScaleX="48718" custLinFactNeighborX="-39504" custLinFactNeighborY="-4082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05BA06D8-46EB-49BC-B907-679735A58693}" type="pres">
      <dgm:prSet presAssocID="{5A46893D-07D2-441E-B57E-E8C7B57F2AB9}" presName="picture1" presStyleCnt="0"/>
      <dgm:spPr/>
    </dgm:pt>
    <dgm:pt modelId="{3CA0D583-3240-416D-A09B-2241E8A05E60}" type="pres">
      <dgm:prSet presAssocID="{5A46893D-07D2-441E-B57E-E8C7B57F2AB9}" presName="imageRepeatNode" presStyleLbl="fgImgPlace1" presStyleIdx="0" presStyleCnt="4"/>
      <dgm:spPr/>
      <dgm:t>
        <a:bodyPr/>
        <a:lstStyle/>
        <a:p>
          <a:endParaRPr lang="en-CA"/>
        </a:p>
      </dgm:t>
    </dgm:pt>
    <dgm:pt modelId="{59472F12-DA4A-4E43-BCE9-5A7676748590}" type="pres">
      <dgm:prSet presAssocID="{CFC74E61-7AF2-4DC2-8632-9BDC68874546}" presName="parTx2" presStyleLbl="node1" presStyleIdx="1" presStyleCnt="4" custScaleX="81546" custLinFactNeighborX="-19215" custLinFactNeighborY="-32486"/>
      <dgm:spPr/>
      <dgm:t>
        <a:bodyPr/>
        <a:lstStyle/>
        <a:p>
          <a:endParaRPr lang="en-CA"/>
        </a:p>
      </dgm:t>
    </dgm:pt>
    <dgm:pt modelId="{D6378169-9347-4A3A-BB2E-146D58296E55}" type="pres">
      <dgm:prSet presAssocID="{CFC74E61-7AF2-4DC2-8632-9BDC68874546}" presName="desTx2" presStyleLbl="revTx" presStyleIdx="1" presStyleCnt="3" custScaleY="60578" custLinFactNeighborX="-20686" custLinFactNeighborY="-40727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CBF8527C-339C-4E8D-AF4F-E7DC21754664}" type="pres">
      <dgm:prSet presAssocID="{0BBE287A-3818-4824-9B4A-90CFCE15057C}" presName="picture2" presStyleCnt="0"/>
      <dgm:spPr/>
    </dgm:pt>
    <dgm:pt modelId="{FD6DCF40-827C-4C3A-AE65-D971459DC7A2}" type="pres">
      <dgm:prSet presAssocID="{0BBE287A-3818-4824-9B4A-90CFCE15057C}" presName="imageRepeatNode" presStyleLbl="fgImgPlace1" presStyleIdx="1" presStyleCnt="4"/>
      <dgm:spPr/>
      <dgm:t>
        <a:bodyPr/>
        <a:lstStyle/>
        <a:p>
          <a:endParaRPr lang="en-CA"/>
        </a:p>
      </dgm:t>
    </dgm:pt>
    <dgm:pt modelId="{8015A340-7B0B-446A-88C5-2BD57998E431}" type="pres">
      <dgm:prSet presAssocID="{CF6605A2-6EFA-4ED5-854C-68B378487469}" presName="parTx3" presStyleLbl="node1" presStyleIdx="2" presStyleCnt="4" custScaleX="49621" custLinFactY="-17420" custLinFactNeighborX="-27273" custLinFactNeighborY="-100000"/>
      <dgm:spPr/>
      <dgm:t>
        <a:bodyPr/>
        <a:lstStyle/>
        <a:p>
          <a:endParaRPr lang="en-CA"/>
        </a:p>
      </dgm:t>
    </dgm:pt>
    <dgm:pt modelId="{C89CC084-3176-4ED1-99BB-EE3E3CDEDF42}" type="pres">
      <dgm:prSet presAssocID="{CF6605A2-6EFA-4ED5-854C-68B378487469}" presName="desTx3" presStyleLbl="revTx" presStyleIdx="2" presStyleCnt="3" custLinFactY="-100000" custLinFactNeighborX="-84894" custLinFactNeighborY="-103868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9D5C4608-B4F4-4A29-AE9F-650B8CA93D31}" type="pres">
      <dgm:prSet presAssocID="{EF0E197D-BC1C-4E9A-B0E3-D6829C807362}" presName="picture3" presStyleCnt="0"/>
      <dgm:spPr/>
    </dgm:pt>
    <dgm:pt modelId="{902809BC-21C8-415C-AD5E-DF3025897B02}" type="pres">
      <dgm:prSet presAssocID="{EF0E197D-BC1C-4E9A-B0E3-D6829C807362}" presName="imageRepeatNode" presStyleLbl="fgImgPlace1" presStyleIdx="2" presStyleCnt="4" custLinFactNeighborX="2191"/>
      <dgm:spPr/>
      <dgm:t>
        <a:bodyPr/>
        <a:lstStyle/>
        <a:p>
          <a:endParaRPr lang="en-CA"/>
        </a:p>
      </dgm:t>
    </dgm:pt>
    <dgm:pt modelId="{61F6D7A8-B245-418A-8AFD-C48ABFB02F58}" type="pres">
      <dgm:prSet presAssocID="{991D9BE1-DF04-40F0-AC29-72EAC7317AEA}" presName="parTx4" presStyleLbl="node1" presStyleIdx="3" presStyleCnt="4" custLinFactY="-16829" custLinFactNeighborX="-3473" custLinFactNeighborY="-100000"/>
      <dgm:spPr/>
      <dgm:t>
        <a:bodyPr/>
        <a:lstStyle/>
        <a:p>
          <a:endParaRPr lang="en-CA"/>
        </a:p>
      </dgm:t>
    </dgm:pt>
    <dgm:pt modelId="{931F3C0C-F401-4AAF-ACB3-66E7D9F3746B}" type="pres">
      <dgm:prSet presAssocID="{1E0A4B5E-9B45-4EFF-8FF6-712939211C97}" presName="picture4" presStyleCnt="0"/>
      <dgm:spPr/>
    </dgm:pt>
    <dgm:pt modelId="{0AD08398-6BA3-474C-98B5-6CFAE9161394}" type="pres">
      <dgm:prSet presAssocID="{1E0A4B5E-9B45-4EFF-8FF6-712939211C97}" presName="imageRepeatNode" presStyleLbl="fgImgPlace1" presStyleIdx="3" presStyleCnt="4" custLinFactNeighborX="-811" custLinFactNeighborY="-1545"/>
      <dgm:spPr/>
      <dgm:t>
        <a:bodyPr/>
        <a:lstStyle/>
        <a:p>
          <a:endParaRPr lang="en-CA"/>
        </a:p>
      </dgm:t>
    </dgm:pt>
  </dgm:ptLst>
  <dgm:cxnLst>
    <dgm:cxn modelId="{6958D31B-B7CA-4D73-9630-7E6244BE384C}" type="presOf" srcId="{1E0A4B5E-9B45-4EFF-8FF6-712939211C97}" destId="{0AD08398-6BA3-474C-98B5-6CFAE9161394}" srcOrd="0" destOrd="0" presId="urn:microsoft.com/office/officeart/2008/layout/AscendingPictureAccentProcess"/>
    <dgm:cxn modelId="{7F96C5AA-468E-4226-BBE8-9ADB557605BC}" srcId="{CFC74E61-7AF2-4DC2-8632-9BDC68874546}" destId="{900E5C96-F3B7-4135-9660-37A40705865D}" srcOrd="1" destOrd="0" parTransId="{4C3AD423-CE7B-4809-9386-6721A2813855}" sibTransId="{2BD7401A-92D4-47A1-BCC2-FF405C87A9E0}"/>
    <dgm:cxn modelId="{AFD88B3D-257E-42F4-913A-3A78C2FE3AD6}" type="presOf" srcId="{C3C2A79D-E972-4C8E-A66C-B3835BB566B7}" destId="{3FB07D0E-A13F-44C0-A170-1439361B332A}" srcOrd="0" destOrd="0" presId="urn:microsoft.com/office/officeart/2008/layout/AscendingPictureAccentProcess"/>
    <dgm:cxn modelId="{77A862D8-93BE-4667-8FAA-E28023ED1FA5}" type="presOf" srcId="{900E5C96-F3B7-4135-9660-37A40705865D}" destId="{D6378169-9347-4A3A-BB2E-146D58296E55}" srcOrd="0" destOrd="1" presId="urn:microsoft.com/office/officeart/2008/layout/AscendingPictureAccentProcess"/>
    <dgm:cxn modelId="{E493476F-FAAC-48C6-B991-AE19466AA22D}" type="presOf" srcId="{3064D837-F492-40BA-8203-99417980B7D7}" destId="{C89CC084-3176-4ED1-99BB-EE3E3CDEDF42}" srcOrd="0" destOrd="2" presId="urn:microsoft.com/office/officeart/2008/layout/AscendingPictureAccentProcess"/>
    <dgm:cxn modelId="{97E62E82-514A-434B-A323-AA0514F14767}" type="presOf" srcId="{478DD765-C780-4C04-8450-6D06D5CCA911}" destId="{C89CC084-3176-4ED1-99BB-EE3E3CDEDF42}" srcOrd="0" destOrd="5" presId="urn:microsoft.com/office/officeart/2008/layout/AscendingPictureAccentProcess"/>
    <dgm:cxn modelId="{46044812-173C-4DEF-8B56-04C1899EC06D}" type="presOf" srcId="{44404CA5-104C-4DEA-9F8F-1BDC047EBA84}" destId="{C89CC084-3176-4ED1-99BB-EE3E3CDEDF42}" srcOrd="0" destOrd="4" presId="urn:microsoft.com/office/officeart/2008/layout/AscendingPictureAccentProcess"/>
    <dgm:cxn modelId="{E0BC5089-95E4-4396-9417-09491084CBDB}" type="presOf" srcId="{5C18FA79-FFE9-43BB-96C7-6F3382D1456D}" destId="{2883A596-F43A-4658-ADF6-5EBC02A45C1A}" srcOrd="0" destOrd="0" presId="urn:microsoft.com/office/officeart/2008/layout/AscendingPictureAccentProcess"/>
    <dgm:cxn modelId="{E42676AE-49DA-4E8C-8C47-D93BBF8D6A6B}" srcId="{CF6605A2-6EFA-4ED5-854C-68B378487469}" destId="{79098088-8F0C-4374-9212-56A361EF5D30}" srcOrd="10" destOrd="0" parTransId="{6195A638-66CC-4015-A735-633D7B86D469}" sibTransId="{7963F2B6-4A4B-495F-8783-B38785B91BAB}"/>
    <dgm:cxn modelId="{24131208-9313-4B22-BC41-816D7DBCF4CB}" type="presOf" srcId="{991D9BE1-DF04-40F0-AC29-72EAC7317AEA}" destId="{61F6D7A8-B245-418A-8AFD-C48ABFB02F58}" srcOrd="0" destOrd="0" presId="urn:microsoft.com/office/officeart/2008/layout/AscendingPictureAccentProcess"/>
    <dgm:cxn modelId="{C9057D6F-9CE3-4E3E-885A-112C22DB91DD}" srcId="{CF6605A2-6EFA-4ED5-854C-68B378487469}" destId="{28C6C5CA-0261-4284-947E-EB5EB3584381}" srcOrd="0" destOrd="0" parTransId="{A6B8EFD6-9A59-40D4-9D62-02678B8A16D0}" sibTransId="{6FADE257-35D0-4388-84EA-1FCF91863DDF}"/>
    <dgm:cxn modelId="{D1C00065-6575-44C3-9D88-8A2706AFF08A}" srcId="{CF6605A2-6EFA-4ED5-854C-68B378487469}" destId="{85112469-9BB8-483A-A3D4-D3D1A4BC1CFF}" srcOrd="6" destOrd="0" parTransId="{4F1FE626-F615-44AE-B166-8C16B4702A0E}" sibTransId="{C236B8B4-990C-421F-BD63-B804998BF8A9}"/>
    <dgm:cxn modelId="{A2D230B4-D6BA-4E11-9BE3-97EFE31054B0}" srcId="{E1380632-FA52-4B2D-A274-3C746B96BC2F}" destId="{5C18FA79-FFE9-43BB-96C7-6F3382D1456D}" srcOrd="0" destOrd="0" parTransId="{8AFA22E5-69C6-4621-9E20-54874F5AE4F7}" sibTransId="{5E3588F8-CA4B-4521-9399-439F8A7FB1E9}"/>
    <dgm:cxn modelId="{08D08EE2-1BC5-4978-B9BD-76F81879A7AD}" type="presOf" srcId="{52F3E68A-6344-4287-9543-1BB6C84A7FF0}" destId="{C89CC084-3176-4ED1-99BB-EE3E3CDEDF42}" srcOrd="0" destOrd="3" presId="urn:microsoft.com/office/officeart/2008/layout/AscendingPictureAccentProcess"/>
    <dgm:cxn modelId="{D9AA0CB3-D35A-4CEB-8E72-4E40C809F714}" srcId="{CF6605A2-6EFA-4ED5-854C-68B378487469}" destId="{44404CA5-104C-4DEA-9F8F-1BDC047EBA84}" srcOrd="4" destOrd="0" parTransId="{F80EE2A1-145E-4351-B8E4-6DD30122DB3A}" sibTransId="{3A6DBD64-0720-4046-8E81-9302DC29603F}"/>
    <dgm:cxn modelId="{1788320D-DEC0-4349-86EF-AB748E45247B}" type="presOf" srcId="{10CE7BDE-0EDE-4C02-A7A5-30C6D1A1E9E7}" destId="{D6378169-9347-4A3A-BB2E-146D58296E55}" srcOrd="0" destOrd="2" presId="urn:microsoft.com/office/officeart/2008/layout/AscendingPictureAccentProcess"/>
    <dgm:cxn modelId="{B921DC5B-FFCD-4F46-8B50-325B8241B44B}" type="presOf" srcId="{62FE803F-3772-4EE3-A2B6-80F500DD48CC}" destId="{C89CC084-3176-4ED1-99BB-EE3E3CDEDF42}" srcOrd="0" destOrd="9" presId="urn:microsoft.com/office/officeart/2008/layout/AscendingPictureAccentProcess"/>
    <dgm:cxn modelId="{7497F7F5-1F9D-4A29-B72F-1FAEDF999561}" srcId="{CF6605A2-6EFA-4ED5-854C-68B378487469}" destId="{A3E29742-BDC4-47D9-805A-8F0F36591768}" srcOrd="8" destOrd="0" parTransId="{17D9219E-93B8-47D2-A5CA-BEDA7783AFD6}" sibTransId="{AAA7FC19-61F9-435B-89BE-1A6BD325195F}"/>
    <dgm:cxn modelId="{B39647D2-578C-470D-9545-E458F7857153}" srcId="{E1380632-FA52-4B2D-A274-3C746B96BC2F}" destId="{8DAC9233-65F5-4B28-8C46-45588D6A56F6}" srcOrd="2" destOrd="0" parTransId="{5BFC6D61-4D52-4AF8-8F80-79FEE6403C7E}" sibTransId="{17AD6885-A1BB-4DE5-82D3-7243D8A20A04}"/>
    <dgm:cxn modelId="{4D17C368-E452-4E9F-B2D1-2F82423C4702}" srcId="{E1380632-FA52-4B2D-A274-3C746B96BC2F}" destId="{5C6A5FD2-7AAF-4E58-9F83-70D426C7A6AB}" srcOrd="1" destOrd="0" parTransId="{87825512-3029-440B-942C-151642BB0CC7}" sibTransId="{A5180293-93D8-4576-A21F-AD57B5A63CCB}"/>
    <dgm:cxn modelId="{38DF6236-B3F4-4E3C-A3B1-F498C28DA25A}" srcId="{CF6605A2-6EFA-4ED5-854C-68B378487469}" destId="{478DD765-C780-4C04-8450-6D06D5CCA911}" srcOrd="5" destOrd="0" parTransId="{8EAE13E2-F794-4670-A7C3-8AD17A374315}" sibTransId="{4627E01D-12B0-4668-89C9-7B338024AFA0}"/>
    <dgm:cxn modelId="{F90C5268-6001-42EB-92C9-B45CCB189C4F}" type="presOf" srcId="{32C47704-A20C-4EEA-A3F3-B33FE296356A}" destId="{2883A596-F43A-4658-ADF6-5EBC02A45C1A}" srcOrd="0" destOrd="3" presId="urn:microsoft.com/office/officeart/2008/layout/AscendingPictureAccentProcess"/>
    <dgm:cxn modelId="{AE77DD1C-FD27-40B9-B9C2-AE41ED718AC3}" srcId="{E1380632-FA52-4B2D-A274-3C746B96BC2F}" destId="{32C47704-A20C-4EEA-A3F3-B33FE296356A}" srcOrd="3" destOrd="0" parTransId="{CB12AA5F-C2A3-46B2-8738-C7C8E9EC57D9}" sibTransId="{F8444CC0-6577-4B8A-BF0F-07121EB61DC4}"/>
    <dgm:cxn modelId="{8B9256A5-33F0-4E93-8157-10D7EF7EA228}" srcId="{C3C2A79D-E972-4C8E-A66C-B3835BB566B7}" destId="{CFC74E61-7AF2-4DC2-8632-9BDC68874546}" srcOrd="1" destOrd="0" parTransId="{BC7D2F1F-E660-4D3F-9AC6-BA53A9EEA288}" sibTransId="{0BBE287A-3818-4824-9B4A-90CFCE15057C}"/>
    <dgm:cxn modelId="{2FDC120B-8E3D-481A-9814-511B0A61304A}" srcId="{CF6605A2-6EFA-4ED5-854C-68B378487469}" destId="{38F9220E-B820-4940-9886-399387CF6288}" srcOrd="7" destOrd="0" parTransId="{53E8B49A-F0AC-4AA6-A9D3-65B88DE8C6EF}" sibTransId="{DA0452E3-2FE6-4FBA-BA7C-764ACC41240C}"/>
    <dgm:cxn modelId="{B895893C-B9E6-4985-B624-C32F94AB9437}" type="presOf" srcId="{5C6A5FD2-7AAF-4E58-9F83-70D426C7A6AB}" destId="{2883A596-F43A-4658-ADF6-5EBC02A45C1A}" srcOrd="0" destOrd="1" presId="urn:microsoft.com/office/officeart/2008/layout/AscendingPictureAccentProcess"/>
    <dgm:cxn modelId="{BEA25801-696D-4986-9802-AC94723F1424}" type="presOf" srcId="{28C6C5CA-0261-4284-947E-EB5EB3584381}" destId="{C89CC084-3176-4ED1-99BB-EE3E3CDEDF42}" srcOrd="0" destOrd="0" presId="urn:microsoft.com/office/officeart/2008/layout/AscendingPictureAccentProcess"/>
    <dgm:cxn modelId="{1B800DD6-94C6-459F-8C4E-48C09E4310A6}" srcId="{CFC74E61-7AF2-4DC2-8632-9BDC68874546}" destId="{10CE7BDE-0EDE-4C02-A7A5-30C6D1A1E9E7}" srcOrd="2" destOrd="0" parTransId="{EC9BA7CE-28F0-4A26-8ED6-D15381132172}" sibTransId="{ABBDE8D5-39EF-404B-8F29-AF5C1B18956D}"/>
    <dgm:cxn modelId="{F850333B-0BD2-4814-8F7A-006FB7B98C81}" type="presOf" srcId="{E1380632-FA52-4B2D-A274-3C746B96BC2F}" destId="{88A2FBEB-CD0D-428F-B439-FA390A45AD76}" srcOrd="0" destOrd="0" presId="urn:microsoft.com/office/officeart/2008/layout/AscendingPictureAccentProcess"/>
    <dgm:cxn modelId="{10203108-9571-404D-8C53-30C4E7F20A80}" type="presOf" srcId="{EF0E197D-BC1C-4E9A-B0E3-D6829C807362}" destId="{902809BC-21C8-415C-AD5E-DF3025897B02}" srcOrd="0" destOrd="0" presId="urn:microsoft.com/office/officeart/2008/layout/AscendingPictureAccentProcess"/>
    <dgm:cxn modelId="{8FAE1F67-9CE8-4B46-A711-2EDDBAE03001}" type="presOf" srcId="{544A2B2D-F741-46C2-8141-0CA160B0D5E1}" destId="{C89CC084-3176-4ED1-99BB-EE3E3CDEDF42}" srcOrd="0" destOrd="1" presId="urn:microsoft.com/office/officeart/2008/layout/AscendingPictureAccentProcess"/>
    <dgm:cxn modelId="{A0ACB6B4-0C0F-4A79-83A1-3EA61212CAF6}" type="presOf" srcId="{8DAC9233-65F5-4B28-8C46-45588D6A56F6}" destId="{2883A596-F43A-4658-ADF6-5EBC02A45C1A}" srcOrd="0" destOrd="2" presId="urn:microsoft.com/office/officeart/2008/layout/AscendingPictureAccentProcess"/>
    <dgm:cxn modelId="{1C4BA191-14D2-48D3-BB07-B31C32A5E5E8}" type="presOf" srcId="{A3E29742-BDC4-47D9-805A-8F0F36591768}" destId="{C89CC084-3176-4ED1-99BB-EE3E3CDEDF42}" srcOrd="0" destOrd="8" presId="urn:microsoft.com/office/officeart/2008/layout/AscendingPictureAccentProcess"/>
    <dgm:cxn modelId="{E95E413D-B66F-4672-A6D4-D5B170CB77E8}" srcId="{CF6605A2-6EFA-4ED5-854C-68B378487469}" destId="{544A2B2D-F741-46C2-8141-0CA160B0D5E1}" srcOrd="1" destOrd="0" parTransId="{C9AF15DA-FA3F-4A6B-8965-29034D10ADBD}" sibTransId="{A6E953B1-2214-40BE-BD5E-A79C2D765371}"/>
    <dgm:cxn modelId="{81F95A81-AC8C-4B2D-ABA4-95E3067F76C3}" srcId="{C3C2A79D-E972-4C8E-A66C-B3835BB566B7}" destId="{CF6605A2-6EFA-4ED5-854C-68B378487469}" srcOrd="2" destOrd="0" parTransId="{1DDFF80D-563E-4450-BC5E-45352108E806}" sibTransId="{EF0E197D-BC1C-4E9A-B0E3-D6829C807362}"/>
    <dgm:cxn modelId="{E50BC3A4-413C-4C8D-A8F3-4A8F9A311FC6}" type="presOf" srcId="{CFC74E61-7AF2-4DC2-8632-9BDC68874546}" destId="{59472F12-DA4A-4E43-BCE9-5A7676748590}" srcOrd="0" destOrd="0" presId="urn:microsoft.com/office/officeart/2008/layout/AscendingPictureAccentProcess"/>
    <dgm:cxn modelId="{3B938625-D770-475F-BF6B-B2E5EB20E21D}" type="presOf" srcId="{0BBE287A-3818-4824-9B4A-90CFCE15057C}" destId="{FD6DCF40-827C-4C3A-AE65-D971459DC7A2}" srcOrd="0" destOrd="0" presId="urn:microsoft.com/office/officeart/2008/layout/AscendingPictureAccentProcess"/>
    <dgm:cxn modelId="{8F117909-DFC4-48B8-85B4-A66BC8F678FD}" srcId="{CF6605A2-6EFA-4ED5-854C-68B378487469}" destId="{62FE803F-3772-4EE3-A2B6-80F500DD48CC}" srcOrd="9" destOrd="0" parTransId="{B317BD66-3854-4F0B-9757-33F64627B6E1}" sibTransId="{7BBAA0DF-0B80-4BF4-A72C-5CDABDF4ABDD}"/>
    <dgm:cxn modelId="{147988F1-B9D7-4522-B75B-BA88322A23ED}" srcId="{C3C2A79D-E972-4C8E-A66C-B3835BB566B7}" destId="{E1380632-FA52-4B2D-A274-3C746B96BC2F}" srcOrd="0" destOrd="0" parTransId="{E6762461-4784-4A34-A5AC-0660AE3880C8}" sibTransId="{5A46893D-07D2-441E-B57E-E8C7B57F2AB9}"/>
    <dgm:cxn modelId="{21A64EC3-094B-4CC7-9518-FC6D43586330}" type="presOf" srcId="{25AB7FED-1FD2-4FFF-931A-A6658053B455}" destId="{D6378169-9347-4A3A-BB2E-146D58296E55}" srcOrd="0" destOrd="0" presId="urn:microsoft.com/office/officeart/2008/layout/AscendingPictureAccentProcess"/>
    <dgm:cxn modelId="{86DDC84B-9EB9-41B0-9DE1-9EF424DB5A35}" srcId="{CF6605A2-6EFA-4ED5-854C-68B378487469}" destId="{3064D837-F492-40BA-8203-99417980B7D7}" srcOrd="2" destOrd="0" parTransId="{6D8AC7B2-A850-4277-9C96-71DAA0EF2247}" sibTransId="{E28EEE5F-8E0D-4A90-95DD-14BC9C3D94D0}"/>
    <dgm:cxn modelId="{DD8DD3AA-97F2-426D-9F26-31352DA8C3C4}" srcId="{C3C2A79D-E972-4C8E-A66C-B3835BB566B7}" destId="{991D9BE1-DF04-40F0-AC29-72EAC7317AEA}" srcOrd="3" destOrd="0" parTransId="{8C08A2CA-85E2-4C37-B1F8-58F5C5F6AD88}" sibTransId="{1E0A4B5E-9B45-4EFF-8FF6-712939211C97}"/>
    <dgm:cxn modelId="{EC372D29-1E4F-4CB5-9A2C-EE84EA4DB6EF}" srcId="{CF6605A2-6EFA-4ED5-854C-68B378487469}" destId="{52F3E68A-6344-4287-9543-1BB6C84A7FF0}" srcOrd="3" destOrd="0" parTransId="{F08C657C-8F22-4E83-9A55-E17FC5A07E3B}" sibTransId="{0167C653-1022-4258-B89C-8E492CA60DEA}"/>
    <dgm:cxn modelId="{00CAD430-6077-407B-A2A5-088737145923}" type="presOf" srcId="{38F9220E-B820-4940-9886-399387CF6288}" destId="{C89CC084-3176-4ED1-99BB-EE3E3CDEDF42}" srcOrd="0" destOrd="7" presId="urn:microsoft.com/office/officeart/2008/layout/AscendingPictureAccentProcess"/>
    <dgm:cxn modelId="{B6D8D02E-343F-4F69-8592-D8618A58EA48}" srcId="{CFC74E61-7AF2-4DC2-8632-9BDC68874546}" destId="{25AB7FED-1FD2-4FFF-931A-A6658053B455}" srcOrd="0" destOrd="0" parTransId="{7DEC09E4-7DC1-48C1-9ACA-789A0CD1A5B3}" sibTransId="{6CABAFD8-BA21-47EB-BB55-3891D8DF9C2A}"/>
    <dgm:cxn modelId="{7915C400-0FE8-4D4B-92C2-B58E092F0ADA}" type="presOf" srcId="{79098088-8F0C-4374-9212-56A361EF5D30}" destId="{C89CC084-3176-4ED1-99BB-EE3E3CDEDF42}" srcOrd="0" destOrd="10" presId="urn:microsoft.com/office/officeart/2008/layout/AscendingPictureAccentProcess"/>
    <dgm:cxn modelId="{2D60F0A9-C92D-473F-94B5-884D5513EA02}" type="presOf" srcId="{85112469-9BB8-483A-A3D4-D3D1A4BC1CFF}" destId="{C89CC084-3176-4ED1-99BB-EE3E3CDEDF42}" srcOrd="0" destOrd="6" presId="urn:microsoft.com/office/officeart/2008/layout/AscendingPictureAccentProcess"/>
    <dgm:cxn modelId="{86FE2BA7-E851-4BFD-966C-6601FCFEB042}" type="presOf" srcId="{CF6605A2-6EFA-4ED5-854C-68B378487469}" destId="{8015A340-7B0B-446A-88C5-2BD57998E431}" srcOrd="0" destOrd="0" presId="urn:microsoft.com/office/officeart/2008/layout/AscendingPictureAccentProcess"/>
    <dgm:cxn modelId="{A2D00F96-34DC-431F-98A0-741AAFEFDCBF}" type="presOf" srcId="{5A46893D-07D2-441E-B57E-E8C7B57F2AB9}" destId="{3CA0D583-3240-416D-A09B-2241E8A05E60}" srcOrd="0" destOrd="0" presId="urn:microsoft.com/office/officeart/2008/layout/AscendingPictureAccentProcess"/>
    <dgm:cxn modelId="{751587DB-A365-4A50-A6F5-D23A46818F36}" type="presParOf" srcId="{3FB07D0E-A13F-44C0-A170-1439361B332A}" destId="{C945D29E-FB02-4946-8B56-6A6E62DD6FEA}" srcOrd="0" destOrd="0" presId="urn:microsoft.com/office/officeart/2008/layout/AscendingPictureAccentProcess"/>
    <dgm:cxn modelId="{9CC14204-5386-4788-8872-ECA2959A693B}" type="presParOf" srcId="{3FB07D0E-A13F-44C0-A170-1439361B332A}" destId="{C260A073-1BF6-4ECD-A759-21D0DF9ACF64}" srcOrd="1" destOrd="0" presId="urn:microsoft.com/office/officeart/2008/layout/AscendingPictureAccentProcess"/>
    <dgm:cxn modelId="{38C57B99-1FE8-47F7-8171-A5EAF6BDFC67}" type="presParOf" srcId="{3FB07D0E-A13F-44C0-A170-1439361B332A}" destId="{A2DA6F6B-7327-4C3E-9AEC-F4FAFF4BC1EE}" srcOrd="2" destOrd="0" presId="urn:microsoft.com/office/officeart/2008/layout/AscendingPictureAccentProcess"/>
    <dgm:cxn modelId="{DB040D30-D1BB-440A-BE4F-78E0CCB25088}" type="presParOf" srcId="{3FB07D0E-A13F-44C0-A170-1439361B332A}" destId="{D1CA56AB-34F3-4862-AE46-B6D06CEF2968}" srcOrd="3" destOrd="0" presId="urn:microsoft.com/office/officeart/2008/layout/AscendingPictureAccentProcess"/>
    <dgm:cxn modelId="{5861AA15-2B5F-4E3F-A749-88237E0F67A9}" type="presParOf" srcId="{3FB07D0E-A13F-44C0-A170-1439361B332A}" destId="{3E5F479A-4508-4D6A-829A-D034340CBC57}" srcOrd="4" destOrd="0" presId="urn:microsoft.com/office/officeart/2008/layout/AscendingPictureAccentProcess"/>
    <dgm:cxn modelId="{F242D53B-E9D7-434A-B031-83C15BA7F100}" type="presParOf" srcId="{3FB07D0E-A13F-44C0-A170-1439361B332A}" destId="{16612956-1F39-4CDF-A9D4-E20BDE81D33E}" srcOrd="5" destOrd="0" presId="urn:microsoft.com/office/officeart/2008/layout/AscendingPictureAccentProcess"/>
    <dgm:cxn modelId="{C1D97C42-6050-4AE0-A7A9-891EB4D33BB5}" type="presParOf" srcId="{3FB07D0E-A13F-44C0-A170-1439361B332A}" destId="{78EF0DD9-C09B-4177-80D7-A51F5EB75271}" srcOrd="6" destOrd="0" presId="urn:microsoft.com/office/officeart/2008/layout/AscendingPictureAccentProcess"/>
    <dgm:cxn modelId="{EC25BDC1-A89F-4DCF-9D7F-89E82A672E35}" type="presParOf" srcId="{3FB07D0E-A13F-44C0-A170-1439361B332A}" destId="{AF847223-C14F-44E9-8D6A-A76B31ECEE5F}" srcOrd="7" destOrd="0" presId="urn:microsoft.com/office/officeart/2008/layout/AscendingPictureAccentProcess"/>
    <dgm:cxn modelId="{42F019DE-6034-45BC-B3FB-122C1621E710}" type="presParOf" srcId="{3FB07D0E-A13F-44C0-A170-1439361B332A}" destId="{0295D161-E27A-49BB-AB84-A30F53FB330E}" srcOrd="8" destOrd="0" presId="urn:microsoft.com/office/officeart/2008/layout/AscendingPictureAccentProcess"/>
    <dgm:cxn modelId="{73B7C725-CF48-4BFB-878C-D5F8AAB9A341}" type="presParOf" srcId="{3FB07D0E-A13F-44C0-A170-1439361B332A}" destId="{62DEB666-C3B2-413E-AC64-438EED4763DA}" srcOrd="9" destOrd="0" presId="urn:microsoft.com/office/officeart/2008/layout/AscendingPictureAccentProcess"/>
    <dgm:cxn modelId="{ED3E7E99-0293-4FD6-BF10-1C7E03B2C17F}" type="presParOf" srcId="{3FB07D0E-A13F-44C0-A170-1439361B332A}" destId="{360492D5-B0B7-4334-AA16-025371719241}" srcOrd="10" destOrd="0" presId="urn:microsoft.com/office/officeart/2008/layout/AscendingPictureAccentProcess"/>
    <dgm:cxn modelId="{9AA22ECF-3905-4EBC-B7D7-1C57B00EBEB7}" type="presParOf" srcId="{3FB07D0E-A13F-44C0-A170-1439361B332A}" destId="{E6DFB326-313A-401F-B07B-1BA7D919B61E}" srcOrd="11" destOrd="0" presId="urn:microsoft.com/office/officeart/2008/layout/AscendingPictureAccentProcess"/>
    <dgm:cxn modelId="{5038E210-0FEF-48D6-A00F-17318173BB8E}" type="presParOf" srcId="{3FB07D0E-A13F-44C0-A170-1439361B332A}" destId="{192FD491-0226-4A90-97C4-E39D3BEE84BD}" srcOrd="12" destOrd="0" presId="urn:microsoft.com/office/officeart/2008/layout/AscendingPictureAccentProcess"/>
    <dgm:cxn modelId="{E2D866BF-AACB-4CD4-8FE6-64C4C723EB66}" type="presParOf" srcId="{3FB07D0E-A13F-44C0-A170-1439361B332A}" destId="{88A2FBEB-CD0D-428F-B439-FA390A45AD76}" srcOrd="13" destOrd="0" presId="urn:microsoft.com/office/officeart/2008/layout/AscendingPictureAccentProcess"/>
    <dgm:cxn modelId="{5F8FD836-0460-407E-925A-D4CEA28EE415}" type="presParOf" srcId="{3FB07D0E-A13F-44C0-A170-1439361B332A}" destId="{2883A596-F43A-4658-ADF6-5EBC02A45C1A}" srcOrd="14" destOrd="0" presId="urn:microsoft.com/office/officeart/2008/layout/AscendingPictureAccentProcess"/>
    <dgm:cxn modelId="{C9F25D74-BE8C-4A27-AA3A-E3AA859626AD}" type="presParOf" srcId="{3FB07D0E-A13F-44C0-A170-1439361B332A}" destId="{05BA06D8-46EB-49BC-B907-679735A58693}" srcOrd="15" destOrd="0" presId="urn:microsoft.com/office/officeart/2008/layout/AscendingPictureAccentProcess"/>
    <dgm:cxn modelId="{C0FE1E51-28F6-476D-AFF3-2555C0BC0EE5}" type="presParOf" srcId="{05BA06D8-46EB-49BC-B907-679735A58693}" destId="{3CA0D583-3240-416D-A09B-2241E8A05E60}" srcOrd="0" destOrd="0" presId="urn:microsoft.com/office/officeart/2008/layout/AscendingPictureAccentProcess"/>
    <dgm:cxn modelId="{EB5A7BEC-9656-44F9-B234-E469019CF01F}" type="presParOf" srcId="{3FB07D0E-A13F-44C0-A170-1439361B332A}" destId="{59472F12-DA4A-4E43-BCE9-5A7676748590}" srcOrd="16" destOrd="0" presId="urn:microsoft.com/office/officeart/2008/layout/AscendingPictureAccentProcess"/>
    <dgm:cxn modelId="{B4E1CDF2-6F36-4EB3-8D35-B6E4147F2A85}" type="presParOf" srcId="{3FB07D0E-A13F-44C0-A170-1439361B332A}" destId="{D6378169-9347-4A3A-BB2E-146D58296E55}" srcOrd="17" destOrd="0" presId="urn:microsoft.com/office/officeart/2008/layout/AscendingPictureAccentProcess"/>
    <dgm:cxn modelId="{3E248D3F-ACC3-4815-B5D5-272430605631}" type="presParOf" srcId="{3FB07D0E-A13F-44C0-A170-1439361B332A}" destId="{CBF8527C-339C-4E8D-AF4F-E7DC21754664}" srcOrd="18" destOrd="0" presId="urn:microsoft.com/office/officeart/2008/layout/AscendingPictureAccentProcess"/>
    <dgm:cxn modelId="{4BD34BAE-BF4C-4810-89D7-75FC0399BC53}" type="presParOf" srcId="{CBF8527C-339C-4E8D-AF4F-E7DC21754664}" destId="{FD6DCF40-827C-4C3A-AE65-D971459DC7A2}" srcOrd="0" destOrd="0" presId="urn:microsoft.com/office/officeart/2008/layout/AscendingPictureAccentProcess"/>
    <dgm:cxn modelId="{79F80A6E-DE9E-424E-8E44-6C7103290F1D}" type="presParOf" srcId="{3FB07D0E-A13F-44C0-A170-1439361B332A}" destId="{8015A340-7B0B-446A-88C5-2BD57998E431}" srcOrd="19" destOrd="0" presId="urn:microsoft.com/office/officeart/2008/layout/AscendingPictureAccentProcess"/>
    <dgm:cxn modelId="{032CE58A-C0B7-4198-9B49-1AF47964F495}" type="presParOf" srcId="{3FB07D0E-A13F-44C0-A170-1439361B332A}" destId="{C89CC084-3176-4ED1-99BB-EE3E3CDEDF42}" srcOrd="20" destOrd="0" presId="urn:microsoft.com/office/officeart/2008/layout/AscendingPictureAccentProcess"/>
    <dgm:cxn modelId="{64842B2B-4089-4337-A2F9-744D217D9C87}" type="presParOf" srcId="{3FB07D0E-A13F-44C0-A170-1439361B332A}" destId="{9D5C4608-B4F4-4A29-AE9F-650B8CA93D31}" srcOrd="21" destOrd="0" presId="urn:microsoft.com/office/officeart/2008/layout/AscendingPictureAccentProcess"/>
    <dgm:cxn modelId="{0881FF19-BD52-4E6F-9B9A-85B4BED698FF}" type="presParOf" srcId="{9D5C4608-B4F4-4A29-AE9F-650B8CA93D31}" destId="{902809BC-21C8-415C-AD5E-DF3025897B02}" srcOrd="0" destOrd="0" presId="urn:microsoft.com/office/officeart/2008/layout/AscendingPictureAccentProcess"/>
    <dgm:cxn modelId="{4754B9F6-D387-4F3B-A698-D9737E301A3C}" type="presParOf" srcId="{3FB07D0E-A13F-44C0-A170-1439361B332A}" destId="{61F6D7A8-B245-418A-8AFD-C48ABFB02F58}" srcOrd="22" destOrd="0" presId="urn:microsoft.com/office/officeart/2008/layout/AscendingPictureAccentProcess"/>
    <dgm:cxn modelId="{3981CE0B-B4B8-4720-8379-EAC540916B03}" type="presParOf" srcId="{3FB07D0E-A13F-44C0-A170-1439361B332A}" destId="{931F3C0C-F401-4AAF-ACB3-66E7D9F3746B}" srcOrd="23" destOrd="0" presId="urn:microsoft.com/office/officeart/2008/layout/AscendingPictureAccentProcess"/>
    <dgm:cxn modelId="{FA189147-62E7-4379-99FA-DEDE2497E139}" type="presParOf" srcId="{931F3C0C-F401-4AAF-ACB3-66E7D9F3746B}" destId="{0AD08398-6BA3-474C-98B5-6CFAE9161394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45D29E-FB02-4946-8B56-6A6E62DD6FEA}">
      <dsp:nvSpPr>
        <dsp:cNvPr id="0" name=""/>
        <dsp:cNvSpPr/>
      </dsp:nvSpPr>
      <dsp:spPr>
        <a:xfrm>
          <a:off x="2417956" y="4343912"/>
          <a:ext cx="108298" cy="1082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60A073-1BF6-4ECD-A759-21D0DF9ACF64}">
      <dsp:nvSpPr>
        <dsp:cNvPr id="0" name=""/>
        <dsp:cNvSpPr/>
      </dsp:nvSpPr>
      <dsp:spPr>
        <a:xfrm>
          <a:off x="2175878" y="4454368"/>
          <a:ext cx="108298" cy="1082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DA6F6B-7327-4C3E-9AEC-F4FAFF4BC1EE}">
      <dsp:nvSpPr>
        <dsp:cNvPr id="0" name=""/>
        <dsp:cNvSpPr/>
      </dsp:nvSpPr>
      <dsp:spPr>
        <a:xfrm>
          <a:off x="1925836" y="4545301"/>
          <a:ext cx="108298" cy="1082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CA56AB-34F3-4862-AE46-B6D06CEF2968}">
      <dsp:nvSpPr>
        <dsp:cNvPr id="0" name=""/>
        <dsp:cNvSpPr/>
      </dsp:nvSpPr>
      <dsp:spPr>
        <a:xfrm>
          <a:off x="1669424" y="4616198"/>
          <a:ext cx="108298" cy="1082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5F479A-4508-4D6A-829A-D034340CBC57}">
      <dsp:nvSpPr>
        <dsp:cNvPr id="0" name=""/>
        <dsp:cNvSpPr/>
      </dsp:nvSpPr>
      <dsp:spPr>
        <a:xfrm>
          <a:off x="3550309" y="3421219"/>
          <a:ext cx="108298" cy="1082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612956-1F39-4CDF-A9D4-E20BDE81D33E}">
      <dsp:nvSpPr>
        <dsp:cNvPr id="0" name=""/>
        <dsp:cNvSpPr/>
      </dsp:nvSpPr>
      <dsp:spPr>
        <a:xfrm>
          <a:off x="4284876" y="1944216"/>
          <a:ext cx="108298" cy="1082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EF0DD9-C09B-4177-80D7-A51F5EB75271}">
      <dsp:nvSpPr>
        <dsp:cNvPr id="0" name=""/>
        <dsp:cNvSpPr/>
      </dsp:nvSpPr>
      <dsp:spPr>
        <a:xfrm>
          <a:off x="4021725" y="378286"/>
          <a:ext cx="108298" cy="1082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847223-C14F-44E9-8D6A-A76B31ECEE5F}">
      <dsp:nvSpPr>
        <dsp:cNvPr id="0" name=""/>
        <dsp:cNvSpPr/>
      </dsp:nvSpPr>
      <dsp:spPr>
        <a:xfrm>
          <a:off x="4177006" y="268344"/>
          <a:ext cx="108298" cy="1082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95D161-E27A-49BB-AB84-A30F53FB330E}">
      <dsp:nvSpPr>
        <dsp:cNvPr id="0" name=""/>
        <dsp:cNvSpPr/>
      </dsp:nvSpPr>
      <dsp:spPr>
        <a:xfrm>
          <a:off x="4332286" y="158402"/>
          <a:ext cx="108298" cy="1082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DEB666-C3B2-413E-AC64-438EED4763DA}">
      <dsp:nvSpPr>
        <dsp:cNvPr id="0" name=""/>
        <dsp:cNvSpPr/>
      </dsp:nvSpPr>
      <dsp:spPr>
        <a:xfrm>
          <a:off x="4486770" y="268344"/>
          <a:ext cx="108298" cy="1082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0492D5-B0B7-4334-AA16-025371719241}">
      <dsp:nvSpPr>
        <dsp:cNvPr id="0" name=""/>
        <dsp:cNvSpPr/>
      </dsp:nvSpPr>
      <dsp:spPr>
        <a:xfrm>
          <a:off x="4642051" y="378286"/>
          <a:ext cx="108298" cy="1082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DFB326-313A-401F-B07B-1BA7D919B61E}">
      <dsp:nvSpPr>
        <dsp:cNvPr id="0" name=""/>
        <dsp:cNvSpPr/>
      </dsp:nvSpPr>
      <dsp:spPr>
        <a:xfrm>
          <a:off x="4332286" y="390616"/>
          <a:ext cx="108298" cy="1082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2FD491-0226-4A90-97C4-E39D3BEE84BD}">
      <dsp:nvSpPr>
        <dsp:cNvPr id="0" name=""/>
        <dsp:cNvSpPr/>
      </dsp:nvSpPr>
      <dsp:spPr>
        <a:xfrm>
          <a:off x="4332286" y="622830"/>
          <a:ext cx="108298" cy="1082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2FBEB-CD0D-428F-B439-FA390A45AD76}">
      <dsp:nvSpPr>
        <dsp:cNvPr id="0" name=""/>
        <dsp:cNvSpPr/>
      </dsp:nvSpPr>
      <dsp:spPr>
        <a:xfrm>
          <a:off x="1044522" y="4824533"/>
          <a:ext cx="1682141" cy="627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544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400" kern="1200" smtClean="0"/>
            <a:t>Wholly owned properties</a:t>
          </a:r>
          <a:endParaRPr lang="en-CA" sz="1400" kern="1200"/>
        </a:p>
      </dsp:txBody>
      <dsp:txXfrm>
        <a:off x="1075169" y="4855180"/>
        <a:ext cx="1620847" cy="566506"/>
      </dsp:txXfrm>
    </dsp:sp>
    <dsp:sp modelId="{2883A596-F43A-4658-ADF6-5EBC02A45C1A}">
      <dsp:nvSpPr>
        <dsp:cNvPr id="0" name=""/>
        <dsp:cNvSpPr/>
      </dsp:nvSpPr>
      <dsp:spPr>
        <a:xfrm>
          <a:off x="2772715" y="4824533"/>
          <a:ext cx="2170172" cy="627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27940" rIns="27940" bIns="27940" numCol="1" spcCol="1270" anchor="t" anchorCtr="0">
          <a:noAutofit/>
        </a:bodyPr>
        <a:lstStyle/>
        <a:p>
          <a:pPr marL="57150" lvl="1" indent="-57150" algn="l" defTabSz="466725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050" kern="1200" dirty="0" smtClean="0"/>
            <a:t>300 Allstate Headquarters</a:t>
          </a:r>
          <a:endParaRPr lang="en-CA" sz="1050" kern="1200" dirty="0"/>
        </a:p>
        <a:p>
          <a:pPr marL="57150" lvl="1" indent="-57150" algn="l" defTabSz="466725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050" kern="1200" dirty="0" smtClean="0"/>
            <a:t>180 East Beaver Creek</a:t>
          </a:r>
          <a:endParaRPr lang="en-CA" sz="1050" kern="1200" dirty="0"/>
        </a:p>
        <a:p>
          <a:pPr marL="57150" lvl="1" indent="-57150" algn="l" defTabSz="466725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050" kern="1200" dirty="0" smtClean="0"/>
            <a:t>222 Sheppard Avenue</a:t>
          </a:r>
          <a:endParaRPr lang="en-CA" sz="1050" kern="1200" dirty="0"/>
        </a:p>
        <a:p>
          <a:pPr marL="57150" lvl="1" indent="-57150" algn="l" defTabSz="466725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050" kern="1200" dirty="0" smtClean="0"/>
            <a:t>North Vancouver Office</a:t>
          </a:r>
          <a:endParaRPr lang="en-CA" sz="1050" kern="1200" dirty="0"/>
        </a:p>
      </dsp:txBody>
      <dsp:txXfrm>
        <a:off x="2772715" y="4824533"/>
        <a:ext cx="2170172" cy="627800"/>
      </dsp:txXfrm>
    </dsp:sp>
    <dsp:sp modelId="{3CA0D583-3240-416D-A09B-2241E8A05E60}">
      <dsp:nvSpPr>
        <dsp:cNvPr id="0" name=""/>
        <dsp:cNvSpPr/>
      </dsp:nvSpPr>
      <dsp:spPr>
        <a:xfrm>
          <a:off x="400504" y="4218506"/>
          <a:ext cx="1085371" cy="1085550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4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472F12-DA4A-4E43-BCE9-5A7676748590}">
      <dsp:nvSpPr>
        <dsp:cNvPr id="0" name=""/>
        <dsp:cNvSpPr/>
      </dsp:nvSpPr>
      <dsp:spPr>
        <a:xfrm>
          <a:off x="2916727" y="3888433"/>
          <a:ext cx="1909116" cy="627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544" tIns="53340" rIns="53340" bIns="53340" numCol="1" spcCol="1270" anchor="ctr" anchorCtr="0">
          <a:noAutofit/>
        </a:bodyPr>
        <a:lstStyle/>
        <a:p>
          <a:pPr lvl="0" algn="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400" kern="1200" dirty="0" smtClean="0"/>
            <a:t>Data Centre facilities:</a:t>
          </a:r>
          <a:endParaRPr lang="en-CA" sz="1400" kern="1200" dirty="0"/>
        </a:p>
      </dsp:txBody>
      <dsp:txXfrm>
        <a:off x="2947374" y="3919080"/>
        <a:ext cx="1847822" cy="566506"/>
      </dsp:txXfrm>
    </dsp:sp>
    <dsp:sp modelId="{D6378169-9347-4A3A-BB2E-146D58296E55}">
      <dsp:nvSpPr>
        <dsp:cNvPr id="0" name=""/>
        <dsp:cNvSpPr/>
      </dsp:nvSpPr>
      <dsp:spPr>
        <a:xfrm>
          <a:off x="5004952" y="3960442"/>
          <a:ext cx="2353097" cy="380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27940" rIns="27940" bIns="27940" numCol="1" spcCol="1270" anchor="t" anchorCtr="0">
          <a:noAutofit/>
        </a:bodyPr>
        <a:lstStyle/>
        <a:p>
          <a:pPr marL="57150" lvl="1" indent="-57150" algn="l" defTabSz="466725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050" kern="1200" dirty="0" smtClean="0"/>
            <a:t>Main Data Centre at 300 Allstate HQ</a:t>
          </a:r>
          <a:endParaRPr lang="en-CA" sz="1050" kern="1200" dirty="0"/>
        </a:p>
        <a:p>
          <a:pPr marL="57150" lvl="1" indent="-57150" algn="l" defTabSz="466725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050" kern="1200" dirty="0" smtClean="0"/>
            <a:t>Backup DC in Montréal</a:t>
          </a:r>
          <a:endParaRPr lang="en-CA" sz="1050" kern="1200" dirty="0"/>
        </a:p>
        <a:p>
          <a:pPr marL="57150" lvl="1" indent="-57150" algn="l" defTabSz="466725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050" kern="1200" dirty="0" smtClean="0"/>
            <a:t>151 Front Street</a:t>
          </a:r>
          <a:endParaRPr lang="en-CA" sz="1050" kern="1200" dirty="0"/>
        </a:p>
      </dsp:txBody>
      <dsp:txXfrm>
        <a:off x="5004952" y="3960442"/>
        <a:ext cx="2353097" cy="380309"/>
      </dsp:txXfrm>
    </dsp:sp>
    <dsp:sp modelId="{FD6DCF40-827C-4C3A-AE65-D971459DC7A2}">
      <dsp:nvSpPr>
        <dsp:cNvPr id="0" name=""/>
        <dsp:cNvSpPr/>
      </dsp:nvSpPr>
      <dsp:spPr>
        <a:xfrm>
          <a:off x="2501967" y="3460726"/>
          <a:ext cx="1085371" cy="1085550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00" r="-4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15A340-7B0B-446A-88C5-2BD57998E431}">
      <dsp:nvSpPr>
        <dsp:cNvPr id="0" name=""/>
        <dsp:cNvSpPr/>
      </dsp:nvSpPr>
      <dsp:spPr>
        <a:xfrm>
          <a:off x="3996837" y="2160237"/>
          <a:ext cx="1161703" cy="627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544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400" kern="1200" dirty="0" smtClean="0"/>
            <a:t>Hubs in</a:t>
          </a:r>
          <a:endParaRPr lang="en-CA" sz="1400" kern="1200" dirty="0"/>
        </a:p>
      </dsp:txBody>
      <dsp:txXfrm>
        <a:off x="4027484" y="2190884"/>
        <a:ext cx="1100409" cy="566506"/>
      </dsp:txXfrm>
    </dsp:sp>
    <dsp:sp modelId="{C89CC084-3176-4ED1-99BB-EE3E3CDEDF42}">
      <dsp:nvSpPr>
        <dsp:cNvPr id="0" name=""/>
        <dsp:cNvSpPr/>
      </dsp:nvSpPr>
      <dsp:spPr>
        <a:xfrm>
          <a:off x="5148975" y="1617516"/>
          <a:ext cx="1458044" cy="627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27940" rIns="27940" bIns="27940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100" kern="1200" dirty="0" smtClean="0"/>
            <a:t>New York</a:t>
          </a:r>
          <a:endParaRPr lang="en-CA" sz="1100" kern="1200" dirty="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100" kern="1200" dirty="0" smtClean="0"/>
            <a:t>Chicago</a:t>
          </a:r>
          <a:endParaRPr lang="en-CA" sz="1100" kern="1200" dirty="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100" kern="1200" dirty="0" smtClean="0"/>
            <a:t>LA</a:t>
          </a:r>
          <a:endParaRPr lang="en-CA" sz="1100" kern="1200" dirty="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100" kern="1200" dirty="0" smtClean="0"/>
            <a:t>London</a:t>
          </a:r>
          <a:endParaRPr lang="en-CA" sz="1100" kern="1200" dirty="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100" kern="1200" dirty="0" smtClean="0"/>
            <a:t>Paris</a:t>
          </a:r>
          <a:endParaRPr lang="en-CA" sz="1100" kern="1200" dirty="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100" kern="1200" dirty="0" smtClean="0"/>
            <a:t>Istanbul</a:t>
          </a:r>
          <a:endParaRPr lang="en-CA" sz="1100" kern="1200" dirty="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100" kern="1200" dirty="0" smtClean="0"/>
            <a:t>Dubai</a:t>
          </a:r>
          <a:endParaRPr lang="en-CA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100" kern="1200" dirty="0" smtClean="0"/>
            <a:t>Tel Aviv</a:t>
          </a:r>
          <a:endParaRPr lang="en-CA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100" kern="1200" dirty="0" smtClean="0"/>
            <a:t>Singapore</a:t>
          </a:r>
          <a:endParaRPr lang="en-CA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100" kern="1200" smtClean="0"/>
            <a:t>Hong Kong</a:t>
          </a:r>
          <a:endParaRPr lang="en-CA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100" kern="1200" dirty="0" smtClean="0"/>
            <a:t>Sydney</a:t>
          </a:r>
          <a:endParaRPr lang="en-CA" sz="1100" kern="1200" dirty="0"/>
        </a:p>
      </dsp:txBody>
      <dsp:txXfrm>
        <a:off x="5148975" y="1617516"/>
        <a:ext cx="1458044" cy="627800"/>
      </dsp:txXfrm>
    </dsp:sp>
    <dsp:sp modelId="{902809BC-21C8-415C-AD5E-DF3025897B02}">
      <dsp:nvSpPr>
        <dsp:cNvPr id="0" name=""/>
        <dsp:cNvSpPr/>
      </dsp:nvSpPr>
      <dsp:spPr>
        <a:xfrm>
          <a:off x="3420004" y="2265747"/>
          <a:ext cx="1085371" cy="1085550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0" t="-11000" r="-3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6D7A8-B245-418A-8AFD-C48ABFB02F58}">
      <dsp:nvSpPr>
        <dsp:cNvPr id="0" name=""/>
        <dsp:cNvSpPr/>
      </dsp:nvSpPr>
      <dsp:spPr>
        <a:xfrm>
          <a:off x="4356887" y="740350"/>
          <a:ext cx="2341152" cy="627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544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400" kern="1200" dirty="0" smtClean="0"/>
            <a:t>… and follow the sun back to North America</a:t>
          </a:r>
          <a:endParaRPr lang="en-CA" sz="1400" kern="1200" dirty="0"/>
        </a:p>
      </dsp:txBody>
      <dsp:txXfrm>
        <a:off x="4387534" y="770997"/>
        <a:ext cx="2279858" cy="566506"/>
      </dsp:txXfrm>
    </dsp:sp>
    <dsp:sp modelId="{0AD08398-6BA3-474C-98B5-6CFAE9161394}">
      <dsp:nvSpPr>
        <dsp:cNvPr id="0" name=""/>
        <dsp:cNvSpPr/>
      </dsp:nvSpPr>
      <dsp:spPr>
        <a:xfrm>
          <a:off x="3780002" y="825378"/>
          <a:ext cx="1085371" cy="1085550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9000" r="-15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C4B5-A160-4FAA-BA00-A188D9222309}" type="datetimeFigureOut">
              <a:rPr lang="en-CA" smtClean="0"/>
              <a:t>2020-07-31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0BA0-4FF9-4FDC-8BA3-221524A6E3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2922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C4B5-A160-4FAA-BA00-A188D9222309}" type="datetimeFigureOut">
              <a:rPr lang="en-CA" smtClean="0"/>
              <a:t>2020-07-31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0BA0-4FF9-4FDC-8BA3-221524A6E3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445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C4B5-A160-4FAA-BA00-A188D9222309}" type="datetimeFigureOut">
              <a:rPr lang="en-CA" smtClean="0"/>
              <a:t>2020-07-31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0BA0-4FF9-4FDC-8BA3-221524A6E3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3896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C4B5-A160-4FAA-BA00-A188D9222309}" type="datetimeFigureOut">
              <a:rPr lang="en-CA" smtClean="0"/>
              <a:t>2020-07-31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0BA0-4FF9-4FDC-8BA3-221524A6E3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6467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C4B5-A160-4FAA-BA00-A188D9222309}" type="datetimeFigureOut">
              <a:rPr lang="en-CA" smtClean="0"/>
              <a:t>2020-07-31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0BA0-4FF9-4FDC-8BA3-221524A6E3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0855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C4B5-A160-4FAA-BA00-A188D9222309}" type="datetimeFigureOut">
              <a:rPr lang="en-CA" smtClean="0"/>
              <a:t>2020-07-31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0BA0-4FF9-4FDC-8BA3-221524A6E3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9304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C4B5-A160-4FAA-BA00-A188D9222309}" type="datetimeFigureOut">
              <a:rPr lang="en-CA" smtClean="0"/>
              <a:t>2020-07-31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0BA0-4FF9-4FDC-8BA3-221524A6E3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3329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C4B5-A160-4FAA-BA00-A188D9222309}" type="datetimeFigureOut">
              <a:rPr lang="en-CA" smtClean="0"/>
              <a:t>2020-07-31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0BA0-4FF9-4FDC-8BA3-221524A6E3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1622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C4B5-A160-4FAA-BA00-A188D9222309}" type="datetimeFigureOut">
              <a:rPr lang="en-CA" smtClean="0"/>
              <a:t>2020-07-31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0BA0-4FF9-4FDC-8BA3-221524A6E3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7835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C4B5-A160-4FAA-BA00-A188D9222309}" type="datetimeFigureOut">
              <a:rPr lang="en-CA" smtClean="0"/>
              <a:t>2020-07-31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0BA0-4FF9-4FDC-8BA3-221524A6E3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8805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C4B5-A160-4FAA-BA00-A188D9222309}" type="datetimeFigureOut">
              <a:rPr lang="en-CA" smtClean="0"/>
              <a:t>2020-07-31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0BA0-4FF9-4FDC-8BA3-221524A6E3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7262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0C4B5-A160-4FAA-BA00-A188D9222309}" type="datetimeFigureOut">
              <a:rPr lang="en-CA" smtClean="0"/>
              <a:t>2020-07-31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20BA0-4FF9-4FDC-8BA3-221524A6E3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5897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image" Target="../media/image14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g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26" Type="http://schemas.openxmlformats.org/officeDocument/2006/relationships/image" Target="../media/image110.png"/><Relationship Id="rId3" Type="http://schemas.openxmlformats.org/officeDocument/2006/relationships/image" Target="../media/image87.jpg"/><Relationship Id="rId21" Type="http://schemas.openxmlformats.org/officeDocument/2006/relationships/image" Target="../media/image105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5" Type="http://schemas.openxmlformats.org/officeDocument/2006/relationships/image" Target="../media/image109.png"/><Relationship Id="rId33" Type="http://schemas.openxmlformats.org/officeDocument/2006/relationships/image" Target="../media/image117.jpg"/><Relationship Id="rId2" Type="http://schemas.openxmlformats.org/officeDocument/2006/relationships/image" Target="../media/image14.png"/><Relationship Id="rId16" Type="http://schemas.openxmlformats.org/officeDocument/2006/relationships/image" Target="../media/image100.png"/><Relationship Id="rId20" Type="http://schemas.openxmlformats.org/officeDocument/2006/relationships/image" Target="../media/image104.png"/><Relationship Id="rId29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24" Type="http://schemas.openxmlformats.org/officeDocument/2006/relationships/image" Target="../media/image108.png"/><Relationship Id="rId32" Type="http://schemas.openxmlformats.org/officeDocument/2006/relationships/image" Target="../media/image116.jp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23" Type="http://schemas.openxmlformats.org/officeDocument/2006/relationships/image" Target="../media/image107.png"/><Relationship Id="rId28" Type="http://schemas.openxmlformats.org/officeDocument/2006/relationships/image" Target="../media/image112.png"/><Relationship Id="rId10" Type="http://schemas.openxmlformats.org/officeDocument/2006/relationships/image" Target="../media/image94.png"/><Relationship Id="rId19" Type="http://schemas.openxmlformats.org/officeDocument/2006/relationships/image" Target="../media/image103.png"/><Relationship Id="rId31" Type="http://schemas.openxmlformats.org/officeDocument/2006/relationships/image" Target="../media/image115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Relationship Id="rId22" Type="http://schemas.openxmlformats.org/officeDocument/2006/relationships/image" Target="../media/image106.png"/><Relationship Id="rId27" Type="http://schemas.openxmlformats.org/officeDocument/2006/relationships/image" Target="../media/image111.png"/><Relationship Id="rId30" Type="http://schemas.openxmlformats.org/officeDocument/2006/relationships/image" Target="../media/image114.png"/><Relationship Id="rId8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glcloudconnect.com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glcloudconnect.com/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30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42"/>
          <p:cNvSpPr txBox="1"/>
          <p:nvPr/>
        </p:nvSpPr>
        <p:spPr>
          <a:xfrm>
            <a:off x="2706896" y="1628800"/>
            <a:ext cx="36442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585858"/>
                </a:solidFill>
                <a:latin typeface="Arial"/>
                <a:cs typeface="Arial"/>
              </a:rPr>
              <a:t>Source: </a:t>
            </a:r>
            <a:r>
              <a:rPr sz="800" dirty="0">
                <a:solidFill>
                  <a:srgbClr val="585858"/>
                </a:solidFill>
                <a:latin typeface="Arial"/>
                <a:cs typeface="Arial"/>
              </a:rPr>
              <a:t>Ovum, </a:t>
            </a:r>
            <a:r>
              <a:rPr sz="800" spc="-5" dirty="0">
                <a:solidFill>
                  <a:srgbClr val="666666"/>
                </a:solidFill>
                <a:latin typeface="Arial"/>
                <a:cs typeface="Arial"/>
              </a:rPr>
              <a:t>Global Contact Center </a:t>
            </a:r>
            <a:r>
              <a:rPr sz="800" dirty="0">
                <a:solidFill>
                  <a:srgbClr val="666666"/>
                </a:solidFill>
                <a:latin typeface="Arial"/>
                <a:cs typeface="Arial"/>
              </a:rPr>
              <a:t>Technology </a:t>
            </a:r>
            <a:r>
              <a:rPr sz="800" spc="-5" dirty="0">
                <a:solidFill>
                  <a:srgbClr val="666666"/>
                </a:solidFill>
                <a:latin typeface="Arial"/>
                <a:cs typeface="Arial"/>
              </a:rPr>
              <a:t>Spending Forecast:</a:t>
            </a:r>
            <a:r>
              <a:rPr sz="800" spc="190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666666"/>
                </a:solidFill>
                <a:latin typeface="Arial"/>
                <a:cs typeface="Arial"/>
              </a:rPr>
              <a:t>2013–18</a:t>
            </a:r>
            <a:endParaRPr sz="8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37416" y="2373383"/>
            <a:ext cx="5983224" cy="2917985"/>
            <a:chOff x="1365630" y="3376497"/>
            <a:chExt cx="5983224" cy="2917985"/>
          </a:xfrm>
        </p:grpSpPr>
        <p:grpSp>
          <p:nvGrpSpPr>
            <p:cNvPr id="5" name="Group 4"/>
            <p:cNvGrpSpPr/>
            <p:nvPr/>
          </p:nvGrpSpPr>
          <p:grpSpPr>
            <a:xfrm>
              <a:off x="1365630" y="3561163"/>
              <a:ext cx="5983224" cy="2733319"/>
              <a:chOff x="1365630" y="3561163"/>
              <a:chExt cx="5983224" cy="2733319"/>
            </a:xfrm>
          </p:grpSpPr>
          <p:sp>
            <p:nvSpPr>
              <p:cNvPr id="7" name="object 3"/>
              <p:cNvSpPr/>
              <p:nvPr/>
            </p:nvSpPr>
            <p:spPr>
              <a:xfrm>
                <a:off x="2072639" y="5560498"/>
                <a:ext cx="52762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276215">
                    <a:moveTo>
                      <a:pt x="0" y="0"/>
                    </a:moveTo>
                    <a:lnTo>
                      <a:pt x="5276088" y="0"/>
                    </a:lnTo>
                  </a:path>
                </a:pathLst>
              </a:custGeom>
              <a:ln w="9144">
                <a:solidFill>
                  <a:srgbClr val="85858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4"/>
              <p:cNvSpPr/>
              <p:nvPr/>
            </p:nvSpPr>
            <p:spPr>
              <a:xfrm>
                <a:off x="2072639" y="4964615"/>
                <a:ext cx="52762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276215">
                    <a:moveTo>
                      <a:pt x="0" y="0"/>
                    </a:moveTo>
                    <a:lnTo>
                      <a:pt x="5276088" y="0"/>
                    </a:lnTo>
                  </a:path>
                </a:pathLst>
              </a:custGeom>
              <a:ln w="9144">
                <a:solidFill>
                  <a:srgbClr val="85858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5"/>
              <p:cNvSpPr/>
              <p:nvPr/>
            </p:nvSpPr>
            <p:spPr>
              <a:xfrm>
                <a:off x="2072639" y="4665910"/>
                <a:ext cx="52762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276215">
                    <a:moveTo>
                      <a:pt x="0" y="0"/>
                    </a:moveTo>
                    <a:lnTo>
                      <a:pt x="5276088" y="0"/>
                    </a:lnTo>
                  </a:path>
                </a:pathLst>
              </a:custGeom>
              <a:ln w="9144">
                <a:solidFill>
                  <a:srgbClr val="85858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6"/>
              <p:cNvSpPr/>
              <p:nvPr/>
            </p:nvSpPr>
            <p:spPr>
              <a:xfrm>
                <a:off x="2072639" y="4368731"/>
                <a:ext cx="52762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276215">
                    <a:moveTo>
                      <a:pt x="0" y="0"/>
                    </a:moveTo>
                    <a:lnTo>
                      <a:pt x="5276088" y="0"/>
                    </a:lnTo>
                  </a:path>
                </a:pathLst>
              </a:custGeom>
              <a:ln w="9144">
                <a:solidFill>
                  <a:srgbClr val="85858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7"/>
              <p:cNvSpPr/>
              <p:nvPr/>
            </p:nvSpPr>
            <p:spPr>
              <a:xfrm>
                <a:off x="2072639" y="4070027"/>
                <a:ext cx="52762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276215">
                    <a:moveTo>
                      <a:pt x="0" y="0"/>
                    </a:moveTo>
                    <a:lnTo>
                      <a:pt x="5276088" y="0"/>
                    </a:lnTo>
                  </a:path>
                </a:pathLst>
              </a:custGeom>
              <a:ln w="9144">
                <a:solidFill>
                  <a:srgbClr val="85858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8"/>
              <p:cNvSpPr/>
              <p:nvPr/>
            </p:nvSpPr>
            <p:spPr>
              <a:xfrm>
                <a:off x="2072639" y="3772846"/>
                <a:ext cx="52762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276215">
                    <a:moveTo>
                      <a:pt x="0" y="0"/>
                    </a:moveTo>
                    <a:lnTo>
                      <a:pt x="5276088" y="0"/>
                    </a:lnTo>
                  </a:path>
                </a:pathLst>
              </a:custGeom>
              <a:ln w="9144">
                <a:solidFill>
                  <a:srgbClr val="85858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9"/>
              <p:cNvSpPr/>
              <p:nvPr/>
            </p:nvSpPr>
            <p:spPr>
              <a:xfrm>
                <a:off x="2145792" y="4191959"/>
                <a:ext cx="391629" cy="113231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0"/>
              <p:cNvSpPr/>
              <p:nvPr/>
            </p:nvSpPr>
            <p:spPr>
              <a:xfrm>
                <a:off x="3465576" y="4091375"/>
                <a:ext cx="390131" cy="123290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1"/>
              <p:cNvSpPr/>
              <p:nvPr/>
            </p:nvSpPr>
            <p:spPr>
              <a:xfrm>
                <a:off x="4783835" y="4310831"/>
                <a:ext cx="391629" cy="1013447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2"/>
              <p:cNvSpPr/>
              <p:nvPr/>
            </p:nvSpPr>
            <p:spPr>
              <a:xfrm>
                <a:off x="6103620" y="4181266"/>
                <a:ext cx="390131" cy="1143012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3"/>
              <p:cNvSpPr/>
              <p:nvPr/>
            </p:nvSpPr>
            <p:spPr>
              <a:xfrm>
                <a:off x="2534411" y="5187106"/>
                <a:ext cx="390131" cy="137299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14"/>
              <p:cNvSpPr/>
              <p:nvPr/>
            </p:nvSpPr>
            <p:spPr>
              <a:xfrm>
                <a:off x="3852671" y="5243507"/>
                <a:ext cx="391629" cy="102235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15"/>
              <p:cNvSpPr/>
              <p:nvPr/>
            </p:nvSpPr>
            <p:spPr>
              <a:xfrm>
                <a:off x="5172455" y="5240433"/>
                <a:ext cx="390131" cy="83972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16"/>
              <p:cNvSpPr/>
              <p:nvPr/>
            </p:nvSpPr>
            <p:spPr>
              <a:xfrm>
                <a:off x="6490715" y="5243481"/>
                <a:ext cx="391629" cy="128168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17"/>
              <p:cNvSpPr/>
              <p:nvPr/>
            </p:nvSpPr>
            <p:spPr>
              <a:xfrm>
                <a:off x="2921507" y="5080464"/>
                <a:ext cx="391629" cy="243814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18"/>
              <p:cNvSpPr/>
              <p:nvPr/>
            </p:nvSpPr>
            <p:spPr>
              <a:xfrm>
                <a:off x="4241291" y="5121650"/>
                <a:ext cx="390131" cy="202755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19"/>
              <p:cNvSpPr/>
              <p:nvPr/>
            </p:nvSpPr>
            <p:spPr>
              <a:xfrm>
                <a:off x="5559552" y="5106283"/>
                <a:ext cx="391629" cy="217868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20"/>
              <p:cNvSpPr/>
              <p:nvPr/>
            </p:nvSpPr>
            <p:spPr>
              <a:xfrm>
                <a:off x="6879335" y="5110893"/>
                <a:ext cx="391629" cy="213385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21"/>
              <p:cNvSpPr/>
              <p:nvPr/>
            </p:nvSpPr>
            <p:spPr>
              <a:xfrm>
                <a:off x="2188464" y="4211759"/>
                <a:ext cx="310895" cy="1051560"/>
              </a:xfrm>
              <a:prstGeom prst="rect">
                <a:avLst/>
              </a:prstGeom>
              <a:blipFill>
                <a:blip r:embed="rId1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22"/>
              <p:cNvSpPr/>
              <p:nvPr/>
            </p:nvSpPr>
            <p:spPr>
              <a:xfrm>
                <a:off x="3508247" y="4111175"/>
                <a:ext cx="309372" cy="1152144"/>
              </a:xfrm>
              <a:prstGeom prst="rect">
                <a:avLst/>
              </a:prstGeom>
              <a:blipFill>
                <a:blip r:embed="rId1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23"/>
              <p:cNvSpPr/>
              <p:nvPr/>
            </p:nvSpPr>
            <p:spPr>
              <a:xfrm>
                <a:off x="4826508" y="4330631"/>
                <a:ext cx="310896" cy="932688"/>
              </a:xfrm>
              <a:prstGeom prst="rect">
                <a:avLst/>
              </a:prstGeom>
              <a:blipFill>
                <a:blip r:embed="rId1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24"/>
              <p:cNvSpPr/>
              <p:nvPr/>
            </p:nvSpPr>
            <p:spPr>
              <a:xfrm>
                <a:off x="6146291" y="4201090"/>
                <a:ext cx="309372" cy="1062227"/>
              </a:xfrm>
              <a:prstGeom prst="rect">
                <a:avLst/>
              </a:prstGeom>
              <a:blipFill>
                <a:blip r:embed="rId1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25"/>
              <p:cNvSpPr/>
              <p:nvPr/>
            </p:nvSpPr>
            <p:spPr>
              <a:xfrm>
                <a:off x="2577083" y="5206931"/>
                <a:ext cx="309371" cy="56387"/>
              </a:xfrm>
              <a:prstGeom prst="rect">
                <a:avLst/>
              </a:prstGeom>
              <a:blipFill>
                <a:blip r:embed="rId1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26"/>
              <p:cNvSpPr/>
              <p:nvPr/>
            </p:nvSpPr>
            <p:spPr>
              <a:xfrm>
                <a:off x="3895344" y="5263319"/>
                <a:ext cx="310896" cy="21336"/>
              </a:xfrm>
              <a:prstGeom prst="rect">
                <a:avLst/>
              </a:prstGeom>
              <a:blipFill>
                <a:blip r:embed="rId2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27"/>
              <p:cNvSpPr/>
              <p:nvPr/>
            </p:nvSpPr>
            <p:spPr>
              <a:xfrm>
                <a:off x="5215128" y="5260271"/>
                <a:ext cx="309372" cy="3047"/>
              </a:xfrm>
              <a:prstGeom prst="rect">
                <a:avLst/>
              </a:prstGeom>
              <a:blipFill>
                <a:blip r:embed="rId2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28"/>
              <p:cNvSpPr/>
              <p:nvPr/>
            </p:nvSpPr>
            <p:spPr>
              <a:xfrm>
                <a:off x="6533388" y="5263319"/>
                <a:ext cx="310896" cy="47243"/>
              </a:xfrm>
              <a:prstGeom prst="rect">
                <a:avLst/>
              </a:prstGeom>
              <a:blipFill>
                <a:blip r:embed="rId2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29"/>
              <p:cNvSpPr/>
              <p:nvPr/>
            </p:nvSpPr>
            <p:spPr>
              <a:xfrm>
                <a:off x="2964179" y="5100251"/>
                <a:ext cx="310895" cy="163068"/>
              </a:xfrm>
              <a:prstGeom prst="rect">
                <a:avLst/>
              </a:prstGeom>
              <a:blipFill>
                <a:blip r:embed="rId2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30"/>
              <p:cNvSpPr/>
              <p:nvPr/>
            </p:nvSpPr>
            <p:spPr>
              <a:xfrm>
                <a:off x="4283964" y="5141398"/>
                <a:ext cx="309372" cy="121919"/>
              </a:xfrm>
              <a:prstGeom prst="rect">
                <a:avLst/>
              </a:prstGeom>
              <a:blipFill>
                <a:blip r:embed="rId2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31"/>
              <p:cNvSpPr/>
              <p:nvPr/>
            </p:nvSpPr>
            <p:spPr>
              <a:xfrm>
                <a:off x="5602223" y="5126159"/>
                <a:ext cx="310896" cy="137160"/>
              </a:xfrm>
              <a:prstGeom prst="rect">
                <a:avLst/>
              </a:prstGeom>
              <a:blipFill>
                <a:blip r:embed="rId2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32"/>
              <p:cNvSpPr/>
              <p:nvPr/>
            </p:nvSpPr>
            <p:spPr>
              <a:xfrm>
                <a:off x="6922007" y="5130731"/>
                <a:ext cx="310896" cy="132587"/>
              </a:xfrm>
              <a:prstGeom prst="rect">
                <a:avLst/>
              </a:prstGeom>
              <a:blipFill>
                <a:blip r:embed="rId2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33"/>
              <p:cNvSpPr/>
              <p:nvPr/>
            </p:nvSpPr>
            <p:spPr>
              <a:xfrm>
                <a:off x="2072639" y="3772846"/>
                <a:ext cx="0" cy="1788160"/>
              </a:xfrm>
              <a:custGeom>
                <a:avLst/>
                <a:gdLst/>
                <a:ahLst/>
                <a:cxnLst/>
                <a:rect l="l" t="t" r="r" b="b"/>
                <a:pathLst>
                  <a:path h="1788160">
                    <a:moveTo>
                      <a:pt x="0" y="1787652"/>
                    </a:moveTo>
                    <a:lnTo>
                      <a:pt x="0" y="0"/>
                    </a:lnTo>
                  </a:path>
                </a:pathLst>
              </a:custGeom>
              <a:ln w="9144">
                <a:solidFill>
                  <a:srgbClr val="85858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34"/>
              <p:cNvSpPr/>
              <p:nvPr/>
            </p:nvSpPr>
            <p:spPr>
              <a:xfrm>
                <a:off x="2072639" y="5263319"/>
                <a:ext cx="52762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276215">
                    <a:moveTo>
                      <a:pt x="0" y="0"/>
                    </a:moveTo>
                    <a:lnTo>
                      <a:pt x="5276088" y="0"/>
                    </a:lnTo>
                  </a:path>
                </a:pathLst>
              </a:custGeom>
              <a:ln w="9144">
                <a:solidFill>
                  <a:srgbClr val="85858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35"/>
              <p:cNvSpPr txBox="1"/>
              <p:nvPr/>
            </p:nvSpPr>
            <p:spPr>
              <a:xfrm>
                <a:off x="1365630" y="3561163"/>
                <a:ext cx="531495" cy="2112645"/>
              </a:xfrm>
              <a:prstGeom prst="rect">
                <a:avLst/>
              </a:prstGeom>
            </p:spPr>
            <p:txBody>
              <a:bodyPr vert="horz" wrap="square" lIns="0" tIns="66675" rIns="0" bIns="0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525"/>
                  </a:spcBef>
                </a:pPr>
                <a:r>
                  <a:rPr sz="1600" dirty="0">
                    <a:latin typeface="Calibri"/>
                    <a:cs typeface="Calibri"/>
                  </a:rPr>
                  <a:t>2</a:t>
                </a:r>
                <a:r>
                  <a:rPr sz="1600" spc="-10" dirty="0">
                    <a:latin typeface="Calibri"/>
                    <a:cs typeface="Calibri"/>
                  </a:rPr>
                  <a:t>5</a:t>
                </a:r>
                <a:r>
                  <a:rPr sz="1600" spc="-5" dirty="0">
                    <a:latin typeface="Calibri"/>
                    <a:cs typeface="Calibri"/>
                  </a:rPr>
                  <a:t>.</a:t>
                </a:r>
                <a:r>
                  <a:rPr sz="1600" spc="-10" dirty="0">
                    <a:latin typeface="Calibri"/>
                    <a:cs typeface="Calibri"/>
                  </a:rPr>
                  <a:t>0</a:t>
                </a:r>
                <a:r>
                  <a:rPr sz="1600" spc="-5" dirty="0">
                    <a:latin typeface="Calibri"/>
                    <a:cs typeface="Calibri"/>
                  </a:rPr>
                  <a:t>%</a:t>
                </a:r>
                <a:endParaRPr sz="1600" dirty="0">
                  <a:latin typeface="Calibri"/>
                  <a:cs typeface="Calibri"/>
                </a:endParaRPr>
              </a:p>
              <a:p>
                <a:pPr algn="ctr">
                  <a:lnSpc>
                    <a:spcPct val="100000"/>
                  </a:lnSpc>
                  <a:spcBef>
                    <a:spcPts val="430"/>
                  </a:spcBef>
                </a:pPr>
                <a:r>
                  <a:rPr sz="1600" dirty="0">
                    <a:latin typeface="Calibri"/>
                    <a:cs typeface="Calibri"/>
                  </a:rPr>
                  <a:t>2</a:t>
                </a:r>
                <a:r>
                  <a:rPr sz="1600" spc="-10" dirty="0">
                    <a:latin typeface="Calibri"/>
                    <a:cs typeface="Calibri"/>
                  </a:rPr>
                  <a:t>0</a:t>
                </a:r>
                <a:r>
                  <a:rPr sz="1600" spc="-5" dirty="0">
                    <a:latin typeface="Calibri"/>
                    <a:cs typeface="Calibri"/>
                  </a:rPr>
                  <a:t>.</a:t>
                </a:r>
                <a:r>
                  <a:rPr sz="1600" spc="-10" dirty="0">
                    <a:latin typeface="Calibri"/>
                    <a:cs typeface="Calibri"/>
                  </a:rPr>
                  <a:t>0</a:t>
                </a:r>
                <a:r>
                  <a:rPr sz="1600" spc="-5" dirty="0">
                    <a:latin typeface="Calibri"/>
                    <a:cs typeface="Calibri"/>
                  </a:rPr>
                  <a:t>%</a:t>
                </a:r>
                <a:endParaRPr sz="1600" dirty="0">
                  <a:latin typeface="Calibri"/>
                  <a:cs typeface="Calibri"/>
                </a:endParaRPr>
              </a:p>
              <a:p>
                <a:pPr algn="ctr">
                  <a:lnSpc>
                    <a:spcPct val="100000"/>
                  </a:lnSpc>
                  <a:spcBef>
                    <a:spcPts val="425"/>
                  </a:spcBef>
                </a:pPr>
                <a:r>
                  <a:rPr sz="1600" dirty="0">
                    <a:latin typeface="Calibri"/>
                    <a:cs typeface="Calibri"/>
                  </a:rPr>
                  <a:t>1</a:t>
                </a:r>
                <a:r>
                  <a:rPr sz="1600" spc="-10" dirty="0">
                    <a:latin typeface="Calibri"/>
                    <a:cs typeface="Calibri"/>
                  </a:rPr>
                  <a:t>5</a:t>
                </a:r>
                <a:r>
                  <a:rPr sz="1600" spc="-5" dirty="0">
                    <a:latin typeface="Calibri"/>
                    <a:cs typeface="Calibri"/>
                  </a:rPr>
                  <a:t>.</a:t>
                </a:r>
                <a:r>
                  <a:rPr sz="1600" spc="-10" dirty="0">
                    <a:latin typeface="Calibri"/>
                    <a:cs typeface="Calibri"/>
                  </a:rPr>
                  <a:t>0</a:t>
                </a:r>
                <a:r>
                  <a:rPr sz="1600" spc="-5" dirty="0">
                    <a:latin typeface="Calibri"/>
                    <a:cs typeface="Calibri"/>
                  </a:rPr>
                  <a:t>%</a:t>
                </a:r>
                <a:endParaRPr sz="1600" dirty="0">
                  <a:latin typeface="Calibri"/>
                  <a:cs typeface="Calibri"/>
                </a:endParaRPr>
              </a:p>
              <a:p>
                <a:pPr algn="ctr">
                  <a:lnSpc>
                    <a:spcPct val="100000"/>
                  </a:lnSpc>
                  <a:spcBef>
                    <a:spcPts val="425"/>
                  </a:spcBef>
                </a:pPr>
                <a:r>
                  <a:rPr sz="1600" dirty="0">
                    <a:latin typeface="Calibri"/>
                    <a:cs typeface="Calibri"/>
                  </a:rPr>
                  <a:t>1</a:t>
                </a:r>
                <a:r>
                  <a:rPr sz="1600" spc="-10" dirty="0">
                    <a:latin typeface="Calibri"/>
                    <a:cs typeface="Calibri"/>
                  </a:rPr>
                  <a:t>0</a:t>
                </a:r>
                <a:r>
                  <a:rPr sz="1600" spc="-5" dirty="0">
                    <a:latin typeface="Calibri"/>
                    <a:cs typeface="Calibri"/>
                  </a:rPr>
                  <a:t>.</a:t>
                </a:r>
                <a:r>
                  <a:rPr sz="1600" spc="-10" dirty="0">
                    <a:latin typeface="Calibri"/>
                    <a:cs typeface="Calibri"/>
                  </a:rPr>
                  <a:t>0</a:t>
                </a:r>
                <a:r>
                  <a:rPr sz="1600" spc="-5" dirty="0">
                    <a:latin typeface="Calibri"/>
                    <a:cs typeface="Calibri"/>
                  </a:rPr>
                  <a:t>%</a:t>
                </a:r>
                <a:endParaRPr sz="1600" dirty="0">
                  <a:latin typeface="Calibri"/>
                  <a:cs typeface="Calibri"/>
                </a:endParaRPr>
              </a:p>
              <a:p>
                <a:pPr marL="102235" algn="ctr">
                  <a:lnSpc>
                    <a:spcPct val="100000"/>
                  </a:lnSpc>
                  <a:spcBef>
                    <a:spcPts val="430"/>
                  </a:spcBef>
                </a:pPr>
                <a:r>
                  <a:rPr sz="1600" dirty="0">
                    <a:latin typeface="Calibri"/>
                    <a:cs typeface="Calibri"/>
                  </a:rPr>
                  <a:t>5</a:t>
                </a:r>
                <a:r>
                  <a:rPr sz="1600" spc="-15" dirty="0">
                    <a:latin typeface="Calibri"/>
                    <a:cs typeface="Calibri"/>
                  </a:rPr>
                  <a:t>.</a:t>
                </a:r>
                <a:r>
                  <a:rPr sz="1600" dirty="0">
                    <a:latin typeface="Calibri"/>
                    <a:cs typeface="Calibri"/>
                  </a:rPr>
                  <a:t>0</a:t>
                </a:r>
                <a:r>
                  <a:rPr sz="1600" spc="-5" dirty="0">
                    <a:latin typeface="Calibri"/>
                    <a:cs typeface="Calibri"/>
                  </a:rPr>
                  <a:t>%</a:t>
                </a:r>
                <a:endParaRPr sz="1600" dirty="0">
                  <a:latin typeface="Calibri"/>
                  <a:cs typeface="Calibri"/>
                </a:endParaRPr>
              </a:p>
              <a:p>
                <a:pPr marL="102870" algn="ctr">
                  <a:lnSpc>
                    <a:spcPct val="100000"/>
                  </a:lnSpc>
                  <a:spcBef>
                    <a:spcPts val="425"/>
                  </a:spcBef>
                </a:pPr>
                <a:r>
                  <a:rPr sz="1600" dirty="0">
                    <a:latin typeface="Calibri"/>
                    <a:cs typeface="Calibri"/>
                  </a:rPr>
                  <a:t>0</a:t>
                </a:r>
                <a:r>
                  <a:rPr sz="1600" spc="-15" dirty="0">
                    <a:latin typeface="Calibri"/>
                    <a:cs typeface="Calibri"/>
                  </a:rPr>
                  <a:t>.</a:t>
                </a:r>
                <a:r>
                  <a:rPr sz="1600" dirty="0">
                    <a:latin typeface="Calibri"/>
                    <a:cs typeface="Calibri"/>
                  </a:rPr>
                  <a:t>0</a:t>
                </a:r>
                <a:r>
                  <a:rPr sz="1600" spc="-5" dirty="0">
                    <a:latin typeface="Calibri"/>
                    <a:cs typeface="Calibri"/>
                  </a:rPr>
                  <a:t>%</a:t>
                </a:r>
                <a:endParaRPr sz="1600" dirty="0">
                  <a:latin typeface="Calibri"/>
                  <a:cs typeface="Calibri"/>
                </a:endParaRPr>
              </a:p>
              <a:p>
                <a:pPr marL="52705">
                  <a:lnSpc>
                    <a:spcPct val="100000"/>
                  </a:lnSpc>
                  <a:spcBef>
                    <a:spcPts val="430"/>
                  </a:spcBef>
                </a:pPr>
                <a:r>
                  <a:rPr sz="1600" spc="-10" dirty="0">
                    <a:latin typeface="Calibri"/>
                    <a:cs typeface="Calibri"/>
                  </a:rPr>
                  <a:t>-5.</a:t>
                </a:r>
                <a:r>
                  <a:rPr sz="1600" dirty="0">
                    <a:latin typeface="Calibri"/>
                    <a:cs typeface="Calibri"/>
                  </a:rPr>
                  <a:t>0</a:t>
                </a:r>
                <a:r>
                  <a:rPr sz="1600" spc="-5" dirty="0">
                    <a:latin typeface="Calibri"/>
                    <a:cs typeface="Calibri"/>
                  </a:rPr>
                  <a:t>%</a:t>
                </a:r>
                <a:endParaRPr sz="1600" dirty="0">
                  <a:latin typeface="Calibri"/>
                  <a:cs typeface="Calibri"/>
                </a:endParaRPr>
              </a:p>
            </p:txBody>
          </p:sp>
          <p:sp>
            <p:nvSpPr>
              <p:cNvPr id="40" name="object 36"/>
              <p:cNvSpPr txBox="1"/>
              <p:nvPr/>
            </p:nvSpPr>
            <p:spPr>
              <a:xfrm>
                <a:off x="6471284" y="5669083"/>
                <a:ext cx="437515" cy="26924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1600" dirty="0">
                    <a:latin typeface="Calibri"/>
                    <a:cs typeface="Calibri"/>
                  </a:rPr>
                  <a:t>2</a:t>
                </a:r>
                <a:r>
                  <a:rPr sz="1600" spc="-10" dirty="0">
                    <a:latin typeface="Calibri"/>
                    <a:cs typeface="Calibri"/>
                  </a:rPr>
                  <a:t>0</a:t>
                </a:r>
                <a:r>
                  <a:rPr sz="1600" dirty="0">
                    <a:latin typeface="Calibri"/>
                    <a:cs typeface="Calibri"/>
                  </a:rPr>
                  <a:t>1</a:t>
                </a:r>
                <a:r>
                  <a:rPr sz="1600" spc="-5" dirty="0">
                    <a:latin typeface="Calibri"/>
                    <a:cs typeface="Calibri"/>
                  </a:rPr>
                  <a:t>8</a:t>
                </a:r>
                <a:endParaRPr sz="1600">
                  <a:latin typeface="Calibri"/>
                  <a:cs typeface="Calibri"/>
                </a:endParaRPr>
              </a:p>
            </p:txBody>
          </p:sp>
          <p:sp>
            <p:nvSpPr>
              <p:cNvPr id="41" name="object 37"/>
              <p:cNvSpPr/>
              <p:nvPr/>
            </p:nvSpPr>
            <p:spPr>
              <a:xfrm>
                <a:off x="2769107" y="6125902"/>
                <a:ext cx="111251" cy="111252"/>
              </a:xfrm>
              <a:prstGeom prst="rect">
                <a:avLst/>
              </a:prstGeom>
              <a:blipFill>
                <a:blip r:embed="rId2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38"/>
              <p:cNvSpPr txBox="1"/>
              <p:nvPr/>
            </p:nvSpPr>
            <p:spPr>
              <a:xfrm>
                <a:off x="2513457" y="5555977"/>
                <a:ext cx="1021715" cy="738505"/>
              </a:xfrm>
              <a:prstGeom prst="rect">
                <a:avLst/>
              </a:prstGeom>
            </p:spPr>
            <p:txBody>
              <a:bodyPr vert="horz" wrap="square" lIns="0" tIns="12509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85"/>
                  </a:spcBef>
                </a:pPr>
                <a:r>
                  <a:rPr sz="1600" spc="-5" dirty="0">
                    <a:latin typeface="Calibri"/>
                    <a:cs typeface="Calibri"/>
                  </a:rPr>
                  <a:t>2015</a:t>
                </a:r>
                <a:endParaRPr sz="1600">
                  <a:latin typeface="Calibri"/>
                  <a:cs typeface="Calibri"/>
                </a:endParaRPr>
              </a:p>
              <a:p>
                <a:pPr marL="418465">
                  <a:lnSpc>
                    <a:spcPct val="100000"/>
                  </a:lnSpc>
                  <a:spcBef>
                    <a:spcPts val="885"/>
                  </a:spcBef>
                </a:pPr>
                <a:r>
                  <a:rPr sz="1600" spc="-10" dirty="0">
                    <a:latin typeface="Calibri"/>
                    <a:cs typeface="Calibri"/>
                  </a:rPr>
                  <a:t>Ho</a:t>
                </a:r>
                <a:r>
                  <a:rPr sz="1600" spc="0" dirty="0">
                    <a:latin typeface="Calibri"/>
                    <a:cs typeface="Calibri"/>
                  </a:rPr>
                  <a:t>s</a:t>
                </a:r>
                <a:r>
                  <a:rPr sz="1600" spc="-15" dirty="0">
                    <a:latin typeface="Calibri"/>
                    <a:cs typeface="Calibri"/>
                  </a:rPr>
                  <a:t>t</a:t>
                </a:r>
                <a:r>
                  <a:rPr sz="1600" dirty="0">
                    <a:latin typeface="Calibri"/>
                    <a:cs typeface="Calibri"/>
                  </a:rPr>
                  <a:t>e</a:t>
                </a:r>
                <a:r>
                  <a:rPr sz="1600" spc="-5" dirty="0">
                    <a:latin typeface="Calibri"/>
                    <a:cs typeface="Calibri"/>
                  </a:rPr>
                  <a:t>d</a:t>
                </a:r>
                <a:endParaRPr sz="1600">
                  <a:latin typeface="Calibri"/>
                  <a:cs typeface="Calibri"/>
                </a:endParaRPr>
              </a:p>
            </p:txBody>
          </p:sp>
          <p:sp>
            <p:nvSpPr>
              <p:cNvPr id="43" name="object 39"/>
              <p:cNvSpPr/>
              <p:nvPr/>
            </p:nvSpPr>
            <p:spPr>
              <a:xfrm>
                <a:off x="3826764" y="6125902"/>
                <a:ext cx="112775" cy="111252"/>
              </a:xfrm>
              <a:prstGeom prst="rect">
                <a:avLst/>
              </a:prstGeom>
              <a:blipFill>
                <a:blip r:embed="rId2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40"/>
              <p:cNvSpPr/>
              <p:nvPr/>
            </p:nvSpPr>
            <p:spPr>
              <a:xfrm>
                <a:off x="5503164" y="6125902"/>
                <a:ext cx="111251" cy="111252"/>
              </a:xfrm>
              <a:prstGeom prst="rect">
                <a:avLst/>
              </a:prstGeom>
              <a:blipFill>
                <a:blip r:embed="rId2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1"/>
              <p:cNvSpPr txBox="1"/>
              <p:nvPr/>
            </p:nvSpPr>
            <p:spPr>
              <a:xfrm>
                <a:off x="3832605" y="5555977"/>
                <a:ext cx="2265045" cy="738505"/>
              </a:xfrm>
              <a:prstGeom prst="rect">
                <a:avLst/>
              </a:prstGeom>
            </p:spPr>
            <p:txBody>
              <a:bodyPr vert="horz" wrap="square" lIns="0" tIns="12509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85"/>
                  </a:spcBef>
                  <a:tabLst>
                    <a:tab pos="1331595" algn="l"/>
                  </a:tabLst>
                </a:pPr>
                <a:r>
                  <a:rPr sz="1600" spc="-5" dirty="0">
                    <a:latin typeface="Calibri"/>
                    <a:cs typeface="Calibri"/>
                  </a:rPr>
                  <a:t>2016	2017</a:t>
                </a:r>
                <a:endParaRPr sz="1600" dirty="0">
                  <a:latin typeface="Calibri"/>
                  <a:cs typeface="Calibri"/>
                </a:endParaRPr>
              </a:p>
              <a:p>
                <a:pPr marL="157480">
                  <a:lnSpc>
                    <a:spcPct val="100000"/>
                  </a:lnSpc>
                  <a:spcBef>
                    <a:spcPts val="885"/>
                  </a:spcBef>
                  <a:tabLst>
                    <a:tab pos="1833880" algn="l"/>
                  </a:tabLst>
                </a:pPr>
                <a:r>
                  <a:rPr sz="1600" spc="-5" dirty="0">
                    <a:latin typeface="Calibri"/>
                    <a:cs typeface="Calibri"/>
                  </a:rPr>
                  <a:t>Pr</a:t>
                </a:r>
                <a:r>
                  <a:rPr sz="1600" dirty="0">
                    <a:latin typeface="Calibri"/>
                    <a:cs typeface="Calibri"/>
                  </a:rPr>
                  <a:t>e</a:t>
                </a:r>
                <a:r>
                  <a:rPr sz="1600" spc="-5" dirty="0">
                    <a:latin typeface="Calibri"/>
                    <a:cs typeface="Calibri"/>
                  </a:rPr>
                  <a:t>mises-b</a:t>
                </a:r>
                <a:r>
                  <a:rPr sz="1600" dirty="0">
                    <a:latin typeface="Calibri"/>
                    <a:cs typeface="Calibri"/>
                  </a:rPr>
                  <a:t>a</a:t>
                </a:r>
                <a:r>
                  <a:rPr sz="1600" spc="-10" dirty="0">
                    <a:latin typeface="Calibri"/>
                    <a:cs typeface="Calibri"/>
                  </a:rPr>
                  <a:t>s</a:t>
                </a:r>
                <a:r>
                  <a:rPr sz="1600" dirty="0">
                    <a:latin typeface="Calibri"/>
                    <a:cs typeface="Calibri"/>
                  </a:rPr>
                  <a:t>e</a:t>
                </a:r>
                <a:r>
                  <a:rPr sz="1600" spc="-5" dirty="0">
                    <a:latin typeface="Calibri"/>
                    <a:cs typeface="Calibri"/>
                  </a:rPr>
                  <a:t>d</a:t>
                </a:r>
                <a:r>
                  <a:rPr sz="1600" dirty="0">
                    <a:latin typeface="Calibri"/>
                    <a:cs typeface="Calibri"/>
                  </a:rPr>
                  <a:t>	</a:t>
                </a:r>
                <a:r>
                  <a:rPr sz="1600" spc="-10" dirty="0">
                    <a:latin typeface="Calibri"/>
                    <a:cs typeface="Calibri"/>
                  </a:rPr>
                  <a:t>To</a:t>
                </a:r>
                <a:r>
                  <a:rPr sz="1600" spc="-5" dirty="0">
                    <a:latin typeface="Calibri"/>
                    <a:cs typeface="Calibri"/>
                  </a:rPr>
                  <a:t>tal</a:t>
                </a:r>
                <a:endParaRPr sz="1600" dirty="0">
                  <a:latin typeface="Calibri"/>
                  <a:cs typeface="Calibri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469471" y="3376497"/>
              <a:ext cx="3933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spc="-10" dirty="0">
                  <a:cs typeface="Calibri"/>
                </a:rPr>
                <a:t>Worldwide Hosted </a:t>
              </a:r>
              <a:r>
                <a:rPr lang="en-CA" b="1" spc="-5" dirty="0">
                  <a:cs typeface="Calibri"/>
                </a:rPr>
                <a:t>vs On-premise</a:t>
              </a:r>
              <a:r>
                <a:rPr lang="en-CA" b="1" spc="-55" dirty="0">
                  <a:cs typeface="Calibri"/>
                </a:rPr>
                <a:t> </a:t>
              </a:r>
              <a:r>
                <a:rPr lang="en-CA" b="1" spc="-10" dirty="0" smtClean="0">
                  <a:cs typeface="Calibri"/>
                </a:rPr>
                <a:t>CAGR</a:t>
              </a:r>
              <a:endParaRPr lang="en-CA" dirty="0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154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2428907" y="1124744"/>
            <a:ext cx="4286183" cy="44435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spc="-5" dirty="0" smtClean="0"/>
              <a:t>End-Customer </a:t>
            </a:r>
            <a:r>
              <a:rPr lang="en-CA" sz="2800" dirty="0" smtClean="0"/>
              <a:t>Business</a:t>
            </a:r>
            <a:r>
              <a:rPr lang="en-CA" sz="2800" spc="-70" dirty="0" smtClean="0"/>
              <a:t> </a:t>
            </a:r>
            <a:r>
              <a:rPr lang="en-CA" sz="2800" dirty="0" smtClean="0"/>
              <a:t>Case</a:t>
            </a:r>
            <a:endParaRPr lang="en-CA" sz="2800" dirty="0"/>
          </a:p>
        </p:txBody>
      </p:sp>
      <p:sp>
        <p:nvSpPr>
          <p:cNvPr id="4" name="object 5"/>
          <p:cNvSpPr txBox="1"/>
          <p:nvPr/>
        </p:nvSpPr>
        <p:spPr>
          <a:xfrm>
            <a:off x="706120" y="1745019"/>
            <a:ext cx="7731759" cy="4160113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700"/>
              </a:spcBef>
            </a:pPr>
            <a:r>
              <a:rPr sz="1600" spc="-5" dirty="0">
                <a:latin typeface="Calibri"/>
                <a:cs typeface="Calibri"/>
              </a:rPr>
              <a:t>Contact Center as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5" dirty="0">
                <a:latin typeface="Calibri"/>
                <a:cs typeface="Calibri"/>
              </a:rPr>
              <a:t>Service offers </a:t>
            </a:r>
            <a:r>
              <a:rPr sz="1600" dirty="0">
                <a:latin typeface="Calibri"/>
                <a:cs typeface="Calibri"/>
              </a:rPr>
              <a:t>key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benefits</a:t>
            </a:r>
            <a:r>
              <a:rPr sz="1600" spc="-5" dirty="0" smtClean="0">
                <a:latin typeface="Calibri"/>
                <a:cs typeface="Calibri"/>
              </a:rPr>
              <a:t>:</a:t>
            </a:r>
            <a:endParaRPr lang="en-CA" sz="1600" spc="-5" dirty="0" smtClean="0">
              <a:latin typeface="Calibri"/>
              <a:cs typeface="Calibri"/>
            </a:endParaRPr>
          </a:p>
          <a:p>
            <a:pPr marL="12700" algn="ctr">
              <a:lnSpc>
                <a:spcPct val="100000"/>
              </a:lnSpc>
              <a:spcBef>
                <a:spcPts val="700"/>
              </a:spcBef>
            </a:pPr>
            <a:endParaRPr sz="900" dirty="0">
              <a:latin typeface="Calibri"/>
              <a:cs typeface="Calibri"/>
            </a:endParaRPr>
          </a:p>
          <a:p>
            <a:pPr marL="869949" lvl="1" indent="-285750">
              <a:spcBef>
                <a:spcPts val="505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600" b="1" spc="-5" dirty="0" smtClean="0">
                <a:latin typeface="Calibri"/>
                <a:cs typeface="Calibri"/>
              </a:rPr>
              <a:t>Reliability</a:t>
            </a:r>
            <a:r>
              <a:rPr lang="en-US" sz="1600" spc="-5" dirty="0">
                <a:latin typeface="Calibri"/>
                <a:cs typeface="Calibri"/>
              </a:rPr>
              <a:t>	</a:t>
            </a:r>
            <a:r>
              <a:rPr lang="en-US" sz="1600" spc="-5" dirty="0" smtClean="0">
                <a:latin typeface="Calibri"/>
                <a:cs typeface="Calibri"/>
              </a:rPr>
              <a:t>	</a:t>
            </a:r>
            <a:r>
              <a:rPr sz="1600" spc="-5" dirty="0" smtClean="0">
                <a:latin typeface="Calibri"/>
                <a:cs typeface="Calibri"/>
              </a:rPr>
              <a:t>Always </a:t>
            </a:r>
            <a:r>
              <a:rPr sz="1600" spc="-5" dirty="0">
                <a:latin typeface="Calibri"/>
                <a:cs typeface="Calibri"/>
              </a:rPr>
              <a:t>available, built in business </a:t>
            </a:r>
            <a:r>
              <a:rPr sz="1600" dirty="0">
                <a:latin typeface="Calibri"/>
                <a:cs typeface="Calibri"/>
              </a:rPr>
              <a:t>continuity, </a:t>
            </a:r>
            <a:endParaRPr lang="en-US" sz="1600" dirty="0" smtClean="0">
              <a:latin typeface="Calibri"/>
              <a:cs typeface="Calibri"/>
            </a:endParaRPr>
          </a:p>
          <a:p>
            <a:pPr marL="584199" lvl="1">
              <a:spcBef>
                <a:spcPts val="505"/>
              </a:spcBef>
              <a:tabLst>
                <a:tab pos="413384" algn="l"/>
                <a:tab pos="414020" algn="l"/>
              </a:tabLst>
            </a:pPr>
            <a:r>
              <a:rPr lang="en-US" sz="1600" dirty="0">
                <a:latin typeface="Calibri"/>
                <a:cs typeface="Calibri"/>
              </a:rPr>
              <a:t>	</a:t>
            </a:r>
            <a:r>
              <a:rPr lang="en-US" sz="1600" dirty="0" smtClean="0">
                <a:latin typeface="Calibri"/>
                <a:cs typeface="Calibri"/>
              </a:rPr>
              <a:t>		</a:t>
            </a:r>
            <a:r>
              <a:rPr sz="1600" dirty="0" smtClean="0">
                <a:latin typeface="Calibri"/>
                <a:cs typeface="Calibri"/>
              </a:rPr>
              <a:t>no</a:t>
            </a:r>
            <a:r>
              <a:rPr sz="1600" spc="50" dirty="0" smtClean="0">
                <a:latin typeface="Calibri"/>
                <a:cs typeface="Calibri"/>
              </a:rPr>
              <a:t> </a:t>
            </a:r>
            <a:r>
              <a:rPr sz="1600" spc="-5" dirty="0" smtClean="0">
                <a:latin typeface="Calibri"/>
                <a:cs typeface="Calibri"/>
              </a:rPr>
              <a:t>hidden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sz="1600" dirty="0" smtClean="0">
                <a:latin typeface="Calibri"/>
                <a:cs typeface="Calibri"/>
              </a:rPr>
              <a:t>costs</a:t>
            </a:r>
            <a:endParaRPr sz="1600" dirty="0">
              <a:latin typeface="Calibri"/>
              <a:cs typeface="Calibri"/>
            </a:endParaRPr>
          </a:p>
          <a:p>
            <a:pPr marL="869949" lvl="1" indent="-285750">
              <a:spcBef>
                <a:spcPts val="480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600" b="1" spc="-5" dirty="0" smtClean="0">
                <a:latin typeface="Calibri"/>
                <a:cs typeface="Calibri"/>
              </a:rPr>
              <a:t>Flexibility</a:t>
            </a:r>
            <a:r>
              <a:rPr lang="en-US" sz="1600" spc="-5" dirty="0">
                <a:latin typeface="Calibri"/>
                <a:cs typeface="Calibri"/>
              </a:rPr>
              <a:t>	</a:t>
            </a:r>
            <a:r>
              <a:rPr lang="en-US" sz="1600" spc="-5" dirty="0" smtClean="0">
                <a:latin typeface="Calibri"/>
                <a:cs typeface="Calibri"/>
              </a:rPr>
              <a:t>	</a:t>
            </a:r>
            <a:r>
              <a:rPr sz="1600" dirty="0" smtClean="0">
                <a:latin typeface="Calibri"/>
                <a:cs typeface="Calibri"/>
              </a:rPr>
              <a:t>Add </a:t>
            </a:r>
            <a:r>
              <a:rPr sz="1600" dirty="0">
                <a:latin typeface="Calibri"/>
                <a:cs typeface="Calibri"/>
              </a:rPr>
              <a:t>agents, new channels and </a:t>
            </a:r>
            <a:r>
              <a:rPr sz="1600" spc="-5" dirty="0">
                <a:latin typeface="Calibri"/>
                <a:cs typeface="Calibri"/>
              </a:rPr>
              <a:t>features </a:t>
            </a:r>
            <a:endParaRPr lang="en-US" sz="1600" spc="-5" dirty="0" smtClean="0">
              <a:latin typeface="Calibri"/>
              <a:cs typeface="Calibri"/>
            </a:endParaRPr>
          </a:p>
          <a:p>
            <a:pPr marL="584199" lvl="1">
              <a:spcBef>
                <a:spcPts val="480"/>
              </a:spcBef>
              <a:tabLst>
                <a:tab pos="413384" algn="l"/>
                <a:tab pos="414020" algn="l"/>
              </a:tabLst>
            </a:pPr>
            <a:r>
              <a:rPr lang="en-US" sz="1600" spc="-5" dirty="0">
                <a:latin typeface="Calibri"/>
                <a:cs typeface="Calibri"/>
              </a:rPr>
              <a:t>	</a:t>
            </a:r>
            <a:r>
              <a:rPr lang="en-US" sz="1600" spc="-5" dirty="0" smtClean="0">
                <a:latin typeface="Calibri"/>
                <a:cs typeface="Calibri"/>
              </a:rPr>
              <a:t>		</a:t>
            </a:r>
            <a:r>
              <a:rPr sz="1600" spc="-5" dirty="0" smtClean="0">
                <a:latin typeface="Calibri"/>
                <a:cs typeface="Calibri"/>
              </a:rPr>
              <a:t>easily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quickly</a:t>
            </a:r>
          </a:p>
          <a:p>
            <a:pPr marL="869949" lvl="1" indent="-285750">
              <a:spcBef>
                <a:spcPts val="480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600" b="1" dirty="0" smtClean="0">
                <a:latin typeface="Calibri"/>
                <a:cs typeface="Calibri"/>
              </a:rPr>
              <a:t>Access</a:t>
            </a:r>
            <a:r>
              <a:rPr lang="en-US" sz="1600" dirty="0">
                <a:latin typeface="Calibri"/>
                <a:cs typeface="Calibri"/>
              </a:rPr>
              <a:t>	</a:t>
            </a:r>
            <a:r>
              <a:rPr lang="en-US" sz="1600" dirty="0" smtClean="0">
                <a:latin typeface="Calibri"/>
                <a:cs typeface="Calibri"/>
              </a:rPr>
              <a:t>	</a:t>
            </a:r>
            <a:r>
              <a:rPr sz="1600" dirty="0" smtClean="0">
                <a:latin typeface="Calibri"/>
                <a:cs typeface="Calibri"/>
              </a:rPr>
              <a:t>Agents </a:t>
            </a:r>
            <a:r>
              <a:rPr sz="1600" dirty="0">
                <a:latin typeface="Calibri"/>
                <a:cs typeface="Calibri"/>
              </a:rPr>
              <a:t>anywhere, </a:t>
            </a:r>
            <a:r>
              <a:rPr sz="1600" spc="-5" dirty="0">
                <a:latin typeface="Calibri"/>
                <a:cs typeface="Calibri"/>
              </a:rPr>
              <a:t>need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5" dirty="0">
                <a:latin typeface="Calibri"/>
                <a:cs typeface="Calibri"/>
              </a:rPr>
              <a:t>multi-media </a:t>
            </a:r>
            <a:r>
              <a:rPr sz="1600" dirty="0">
                <a:latin typeface="Calibri"/>
                <a:cs typeface="Calibri"/>
              </a:rPr>
              <a:t>PC </a:t>
            </a:r>
            <a:endParaRPr lang="en-US" sz="1600" dirty="0" smtClean="0">
              <a:latin typeface="Calibri"/>
              <a:cs typeface="Calibri"/>
            </a:endParaRPr>
          </a:p>
          <a:p>
            <a:pPr marL="584199" lvl="1">
              <a:spcBef>
                <a:spcPts val="480"/>
              </a:spcBef>
              <a:tabLst>
                <a:tab pos="413384" algn="l"/>
                <a:tab pos="414020" algn="l"/>
              </a:tabLst>
            </a:pPr>
            <a:r>
              <a:rPr lang="en-US" sz="1600" dirty="0">
                <a:latin typeface="Calibri"/>
                <a:cs typeface="Calibri"/>
              </a:rPr>
              <a:t>	</a:t>
            </a:r>
            <a:r>
              <a:rPr lang="en-US" sz="1600" dirty="0" smtClean="0">
                <a:latin typeface="Calibri"/>
                <a:cs typeface="Calibri"/>
              </a:rPr>
              <a:t>		</a:t>
            </a:r>
            <a:r>
              <a:rPr sz="1600" dirty="0" smtClean="0">
                <a:latin typeface="Calibri"/>
                <a:cs typeface="Calibri"/>
              </a:rPr>
              <a:t>and</a:t>
            </a:r>
            <a:r>
              <a:rPr sz="1600" spc="-25" dirty="0" smtClean="0">
                <a:latin typeface="Calibri"/>
                <a:cs typeface="Calibri"/>
              </a:rPr>
              <a:t> </a:t>
            </a:r>
            <a:r>
              <a:rPr sz="1600" dirty="0" smtClean="0">
                <a:latin typeface="Calibri"/>
                <a:cs typeface="Calibri"/>
              </a:rPr>
              <a:t>internet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sz="1600" dirty="0" smtClean="0">
                <a:latin typeface="Calibri"/>
                <a:cs typeface="Calibri"/>
              </a:rPr>
              <a:t>connection</a:t>
            </a:r>
            <a:endParaRPr sz="1600" dirty="0">
              <a:latin typeface="Calibri"/>
              <a:cs typeface="Calibri"/>
            </a:endParaRPr>
          </a:p>
          <a:p>
            <a:pPr marL="869949" lvl="1" indent="-285750">
              <a:spcBef>
                <a:spcPts val="480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600" b="1" spc="-5" dirty="0" smtClean="0">
                <a:latin typeface="Calibri"/>
                <a:cs typeface="Calibri"/>
              </a:rPr>
              <a:t>Commercials </a:t>
            </a:r>
            <a:r>
              <a:rPr lang="en-US" sz="1600" b="1" spc="-5" dirty="0" smtClean="0">
                <a:latin typeface="Calibri"/>
                <a:cs typeface="Calibri"/>
              </a:rPr>
              <a:t>	</a:t>
            </a:r>
            <a:r>
              <a:rPr sz="1600" spc="-5" dirty="0" smtClean="0">
                <a:latin typeface="Calibri"/>
                <a:cs typeface="Calibri"/>
              </a:rPr>
              <a:t>OPEX </a:t>
            </a:r>
            <a:r>
              <a:rPr sz="1600" spc="-5" dirty="0">
                <a:latin typeface="Calibri"/>
                <a:cs typeface="Calibri"/>
              </a:rPr>
              <a:t>model, pay as </a:t>
            </a:r>
            <a:r>
              <a:rPr sz="1600" dirty="0">
                <a:latin typeface="Calibri"/>
                <a:cs typeface="Calibri"/>
              </a:rPr>
              <a:t>you </a:t>
            </a:r>
            <a:r>
              <a:rPr sz="1600" spc="-5" dirty="0">
                <a:latin typeface="Calibri"/>
                <a:cs typeface="Calibri"/>
              </a:rPr>
              <a:t>use, scaling up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down</a:t>
            </a:r>
            <a:endParaRPr sz="1600" dirty="0">
              <a:latin typeface="Calibri"/>
              <a:cs typeface="Calibri"/>
            </a:endParaRPr>
          </a:p>
          <a:p>
            <a:pPr marL="869949" lvl="1" indent="-285750">
              <a:spcBef>
                <a:spcPts val="480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600" b="1" spc="-5" dirty="0" smtClean="0">
                <a:latin typeface="Calibri"/>
                <a:cs typeface="Calibri"/>
              </a:rPr>
              <a:t>Economics </a:t>
            </a:r>
            <a:r>
              <a:rPr lang="en-US" sz="1600" b="1" spc="-5" dirty="0" smtClean="0">
                <a:latin typeface="Calibri"/>
                <a:cs typeface="Calibri"/>
              </a:rPr>
              <a:t>		</a:t>
            </a:r>
            <a:r>
              <a:rPr sz="1600" spc="-5" dirty="0" smtClean="0">
                <a:latin typeface="Calibri"/>
                <a:cs typeface="Calibri"/>
              </a:rPr>
              <a:t>Hugely </a:t>
            </a:r>
            <a:r>
              <a:rPr sz="1600" dirty="0">
                <a:latin typeface="Calibri"/>
                <a:cs typeface="Calibri"/>
              </a:rPr>
              <a:t>reduced infrastructure </a:t>
            </a:r>
            <a:r>
              <a:rPr sz="1600" spc="-5" dirty="0">
                <a:latin typeface="Calibri"/>
                <a:cs typeface="Calibri"/>
              </a:rPr>
              <a:t>footprint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dirty="0" smtClean="0">
                <a:latin typeface="Calibri"/>
                <a:cs typeface="Calibri"/>
              </a:rPr>
              <a:t>IT</a:t>
            </a:r>
            <a:r>
              <a:rPr lang="en-US" sz="1600" spc="-15" dirty="0">
                <a:latin typeface="Calibri"/>
                <a:cs typeface="Calibri"/>
              </a:rPr>
              <a:t> </a:t>
            </a:r>
            <a:r>
              <a:rPr lang="en-US" sz="1600" spc="-15" dirty="0" smtClean="0">
                <a:latin typeface="Calibri"/>
                <a:cs typeface="Calibri"/>
              </a:rPr>
              <a:t>				</a:t>
            </a:r>
            <a:r>
              <a:rPr sz="1600" spc="-5" dirty="0" smtClean="0">
                <a:latin typeface="Calibri"/>
                <a:cs typeface="Calibri"/>
              </a:rPr>
              <a:t>overhead</a:t>
            </a:r>
            <a:endParaRPr sz="1600" dirty="0">
              <a:latin typeface="Calibri"/>
              <a:cs typeface="Calibri"/>
            </a:endParaRPr>
          </a:p>
          <a:p>
            <a:pPr marL="869949" lvl="1" indent="-285750">
              <a:spcBef>
                <a:spcPts val="480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600" b="1" spc="-5" dirty="0" smtClean="0">
                <a:latin typeface="Calibri"/>
                <a:cs typeface="Calibri"/>
              </a:rPr>
              <a:t>Proven </a:t>
            </a:r>
            <a:r>
              <a:rPr lang="en-US" sz="1600" b="1" spc="-5" dirty="0" smtClean="0">
                <a:latin typeface="Calibri"/>
                <a:cs typeface="Calibri"/>
              </a:rPr>
              <a:t>		</a:t>
            </a:r>
            <a:r>
              <a:rPr sz="1600" dirty="0" smtClean="0">
                <a:latin typeface="Calibri"/>
                <a:cs typeface="Calibri"/>
              </a:rPr>
              <a:t>Business </a:t>
            </a:r>
            <a:r>
              <a:rPr sz="1600" spc="-5" dirty="0">
                <a:latin typeface="Calibri"/>
                <a:cs typeface="Calibri"/>
              </a:rPr>
              <a:t>leaders are increasingly </a:t>
            </a:r>
            <a:r>
              <a:rPr sz="1600" dirty="0">
                <a:latin typeface="Calibri"/>
                <a:cs typeface="Calibri"/>
              </a:rPr>
              <a:t>interested in </a:t>
            </a:r>
            <a:endParaRPr lang="en-US" sz="1600" dirty="0" smtClean="0">
              <a:latin typeface="Calibri"/>
              <a:cs typeface="Calibri"/>
            </a:endParaRPr>
          </a:p>
          <a:p>
            <a:pPr marL="584199" lvl="1">
              <a:spcBef>
                <a:spcPts val="480"/>
              </a:spcBef>
              <a:tabLst>
                <a:tab pos="413384" algn="l"/>
                <a:tab pos="414020" algn="l"/>
              </a:tabLst>
            </a:pPr>
            <a:r>
              <a:rPr lang="en-US" sz="1600" dirty="0">
                <a:latin typeface="Calibri"/>
                <a:cs typeface="Calibri"/>
              </a:rPr>
              <a:t>	</a:t>
            </a:r>
            <a:r>
              <a:rPr lang="en-US" sz="1600" dirty="0" smtClean="0">
                <a:latin typeface="Calibri"/>
                <a:cs typeface="Calibri"/>
              </a:rPr>
              <a:t>		</a:t>
            </a:r>
            <a:r>
              <a:rPr sz="1600" dirty="0" smtClean="0">
                <a:latin typeface="Calibri"/>
                <a:cs typeface="Calibri"/>
              </a:rPr>
              <a:t>the</a:t>
            </a:r>
            <a:r>
              <a:rPr sz="1600" spc="110" dirty="0" smtClean="0">
                <a:latin typeface="Calibri"/>
                <a:cs typeface="Calibri"/>
              </a:rPr>
              <a:t> </a:t>
            </a:r>
            <a:r>
              <a:rPr sz="1600" spc="-5" dirty="0" smtClean="0">
                <a:latin typeface="Calibri"/>
                <a:cs typeface="Calibri"/>
              </a:rPr>
              <a:t>as-a-Service</a:t>
            </a:r>
            <a:r>
              <a:rPr lang="en-US" sz="1600" spc="-5" dirty="0" smtClean="0">
                <a:latin typeface="Calibri"/>
                <a:cs typeface="Calibri"/>
              </a:rPr>
              <a:t> </a:t>
            </a:r>
            <a:r>
              <a:rPr sz="1600" dirty="0" smtClean="0">
                <a:latin typeface="Calibri"/>
                <a:cs typeface="Calibri"/>
              </a:rPr>
              <a:t>application </a:t>
            </a:r>
            <a:r>
              <a:rPr sz="1600" spc="-5" dirty="0">
                <a:latin typeface="Calibri"/>
                <a:cs typeface="Calibri"/>
              </a:rPr>
              <a:t>model and </a:t>
            </a:r>
            <a:r>
              <a:rPr sz="1600" dirty="0">
                <a:latin typeface="Calibri"/>
                <a:cs typeface="Calibri"/>
              </a:rPr>
              <a:t>the </a:t>
            </a:r>
            <a:r>
              <a:rPr sz="1600" spc="-5" dirty="0" smtClean="0">
                <a:latin typeface="Calibri"/>
                <a:cs typeface="Calibri"/>
              </a:rPr>
              <a:t>agility</a:t>
            </a:r>
            <a:r>
              <a:rPr lang="en-US" sz="1600" spc="-5" dirty="0" smtClean="0">
                <a:latin typeface="Calibri"/>
                <a:cs typeface="Calibri"/>
              </a:rPr>
              <a:t> 				</a:t>
            </a:r>
            <a:r>
              <a:rPr sz="1600" spc="-5" dirty="0" smtClean="0">
                <a:latin typeface="Calibri"/>
                <a:cs typeface="Calibri"/>
              </a:rPr>
              <a:t>benefits</a:t>
            </a:r>
            <a:r>
              <a:rPr sz="1600" dirty="0" smtClean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provided</a:t>
            </a:r>
            <a:endParaRPr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154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2120590" y="2653816"/>
            <a:ext cx="490282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smtClean="0"/>
              <a:t>The Service Provider</a:t>
            </a:r>
            <a:r>
              <a:rPr lang="en-CA" sz="2800" spc="-105" smtClean="0"/>
              <a:t> </a:t>
            </a:r>
            <a:r>
              <a:rPr lang="en-CA" sz="2800" spc="-5" smtClean="0"/>
              <a:t>Opportunity</a:t>
            </a:r>
            <a:endParaRPr lang="en-CA" sz="2800" spc="-5" dirty="0"/>
          </a:p>
        </p:txBody>
      </p:sp>
      <p:sp>
        <p:nvSpPr>
          <p:cNvPr id="4" name="object 6"/>
          <p:cNvSpPr txBox="1"/>
          <p:nvPr/>
        </p:nvSpPr>
        <p:spPr>
          <a:xfrm>
            <a:off x="1625275" y="3760971"/>
            <a:ext cx="5893451" cy="1036181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dirty="0">
                <a:latin typeface="Calibri"/>
                <a:cs typeface="Calibri"/>
              </a:rPr>
              <a:t>Bundled </a:t>
            </a:r>
            <a:r>
              <a:rPr spc="-10" dirty="0">
                <a:latin typeface="Calibri"/>
                <a:cs typeface="Calibri"/>
              </a:rPr>
              <a:t>Solutions for </a:t>
            </a:r>
            <a:r>
              <a:rPr dirty="0">
                <a:latin typeface="Calibri"/>
                <a:cs typeface="Calibri"/>
              </a:rPr>
              <a:t>the </a:t>
            </a:r>
            <a:r>
              <a:rPr spc="-5" dirty="0">
                <a:latin typeface="Calibri"/>
                <a:cs typeface="Calibri"/>
              </a:rPr>
              <a:t>Contact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Center</a:t>
            </a:r>
            <a:endParaRPr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05"/>
              </a:spcBef>
              <a:buFont typeface="Arial" panose="020B0604020202020204" pitchFamily="34" charset="0"/>
              <a:buChar char="•"/>
            </a:pPr>
            <a:r>
              <a:rPr spc="-5" dirty="0">
                <a:latin typeface="Calibri"/>
                <a:cs typeface="Calibri"/>
              </a:rPr>
              <a:t>Seamless Cloud </a:t>
            </a:r>
            <a:r>
              <a:rPr dirty="0">
                <a:latin typeface="Calibri"/>
                <a:cs typeface="Calibri"/>
              </a:rPr>
              <a:t>models </a:t>
            </a:r>
            <a:r>
              <a:rPr spc="-5" dirty="0">
                <a:latin typeface="Calibri"/>
                <a:cs typeface="Calibri"/>
              </a:rPr>
              <a:t>(Public, Community, and</a:t>
            </a:r>
            <a:r>
              <a:rPr spc="-12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Hybrid)</a:t>
            </a:r>
            <a:endParaRPr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05"/>
              </a:spcBef>
              <a:buFont typeface="Arial" panose="020B0604020202020204" pitchFamily="34" charset="0"/>
              <a:buChar char="•"/>
            </a:pPr>
            <a:r>
              <a:rPr spc="-5" dirty="0">
                <a:latin typeface="Calibri"/>
                <a:cs typeface="Calibri"/>
              </a:rPr>
              <a:t>Superior </a:t>
            </a:r>
            <a:r>
              <a:rPr dirty="0">
                <a:latin typeface="Calibri"/>
                <a:cs typeface="Calibri"/>
              </a:rPr>
              <a:t>Network Uptime </a:t>
            </a:r>
            <a:r>
              <a:rPr spc="-5" dirty="0">
                <a:latin typeface="Calibri"/>
                <a:cs typeface="Calibri"/>
              </a:rPr>
              <a:t>and Service</a:t>
            </a:r>
            <a:r>
              <a:rPr spc="-5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Capabilities</a:t>
            </a:r>
            <a:endParaRPr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154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2"/>
          <p:cNvSpPr txBox="1">
            <a:spLocks/>
          </p:cNvSpPr>
          <p:nvPr/>
        </p:nvSpPr>
        <p:spPr>
          <a:xfrm>
            <a:off x="2512368" y="1412776"/>
            <a:ext cx="4442598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smtClean="0"/>
              <a:t>GLCCaaS Making a</a:t>
            </a:r>
            <a:r>
              <a:rPr lang="en-CA" sz="2800" spc="-90" dirty="0" smtClean="0"/>
              <a:t> </a:t>
            </a:r>
            <a:r>
              <a:rPr lang="en-CA" sz="2800" spc="-5" dirty="0" smtClean="0"/>
              <a:t>Difference</a:t>
            </a:r>
            <a:endParaRPr lang="en-CA" sz="2800" spc="-5" dirty="0"/>
          </a:p>
        </p:txBody>
      </p:sp>
      <p:sp>
        <p:nvSpPr>
          <p:cNvPr id="4" name="object 3"/>
          <p:cNvSpPr/>
          <p:nvPr/>
        </p:nvSpPr>
        <p:spPr>
          <a:xfrm>
            <a:off x="1376899" y="2106329"/>
            <a:ext cx="6447403" cy="3778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154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2"/>
          <p:cNvSpPr txBox="1"/>
          <p:nvPr/>
        </p:nvSpPr>
        <p:spPr>
          <a:xfrm>
            <a:off x="1621763" y="2832683"/>
            <a:ext cx="5910580" cy="11926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2865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Contact Center Service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5" dirty="0" smtClean="0">
                <a:latin typeface="Calibri"/>
                <a:cs typeface="Calibri"/>
              </a:rPr>
              <a:t>Provider</a:t>
            </a:r>
            <a:endParaRPr lang="en-CA" sz="2400" spc="-5" dirty="0" smtClean="0">
              <a:latin typeface="Calibri"/>
              <a:cs typeface="Calibri"/>
            </a:endParaRPr>
          </a:p>
          <a:p>
            <a:pPr marL="12700" algn="ctr">
              <a:lnSpc>
                <a:spcPts val="2865"/>
              </a:lnSpc>
              <a:spcBef>
                <a:spcPts val="100"/>
              </a:spcBef>
            </a:pPr>
            <a:endParaRPr sz="2400" dirty="0">
              <a:latin typeface="Calibri"/>
              <a:cs typeface="Calibri"/>
            </a:endParaRPr>
          </a:p>
          <a:p>
            <a:pPr marL="12700" algn="ctr">
              <a:lnSpc>
                <a:spcPts val="3345"/>
              </a:lnSpc>
            </a:pPr>
            <a:r>
              <a:rPr sz="2800" b="1" spc="-10" dirty="0">
                <a:latin typeface="Calibri"/>
                <a:cs typeface="Calibri"/>
              </a:rPr>
              <a:t>W</a:t>
            </a:r>
            <a:r>
              <a:rPr sz="2250" b="1" spc="-10" dirty="0">
                <a:latin typeface="Calibri"/>
                <a:cs typeface="Calibri"/>
              </a:rPr>
              <a:t>HY </a:t>
            </a:r>
            <a:r>
              <a:rPr sz="2800" b="1" spc="-10" dirty="0">
                <a:latin typeface="Calibri"/>
                <a:cs typeface="Calibri"/>
              </a:rPr>
              <a:t>P</a:t>
            </a:r>
            <a:r>
              <a:rPr sz="2250" b="1" spc="-10" dirty="0">
                <a:latin typeface="Calibri"/>
                <a:cs typeface="Calibri"/>
              </a:rPr>
              <a:t>ARTNER WITH </a:t>
            </a:r>
            <a:r>
              <a:rPr lang="en-CA" sz="2800" b="1" spc="-10" dirty="0" smtClean="0">
                <a:latin typeface="Calibri"/>
                <a:cs typeface="Calibri"/>
              </a:rPr>
              <a:t>G</a:t>
            </a:r>
            <a:r>
              <a:rPr lang="en-CA" sz="2800" b="1" spc="-5" dirty="0" smtClean="0">
                <a:latin typeface="Calibri"/>
                <a:cs typeface="Calibri"/>
              </a:rPr>
              <a:t>LCloudConnect?</a:t>
            </a:r>
            <a:endParaRPr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154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6"/>
          <p:cNvSpPr txBox="1">
            <a:spLocks/>
          </p:cNvSpPr>
          <p:nvPr/>
        </p:nvSpPr>
        <p:spPr>
          <a:xfrm>
            <a:off x="4290402" y="2780928"/>
            <a:ext cx="4309864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0"/>
              </a:spcBef>
            </a:pPr>
            <a:r>
              <a:rPr lang="en-CA" dirty="0" smtClean="0"/>
              <a:t>A </a:t>
            </a:r>
            <a:r>
              <a:rPr lang="en-CA" spc="-5" dirty="0" smtClean="0"/>
              <a:t>Global</a:t>
            </a:r>
            <a:r>
              <a:rPr lang="en-CA" spc="-235" dirty="0" smtClean="0"/>
              <a:t> </a:t>
            </a:r>
            <a:r>
              <a:rPr lang="en-CA" spc="-5" dirty="0" smtClean="0"/>
              <a:t>Footprint</a:t>
            </a:r>
            <a:endParaRPr lang="en-CA" spc="-5" dirty="0"/>
          </a:p>
        </p:txBody>
      </p:sp>
      <p:sp>
        <p:nvSpPr>
          <p:cNvPr id="4" name="object 7"/>
          <p:cNvSpPr txBox="1"/>
          <p:nvPr/>
        </p:nvSpPr>
        <p:spPr>
          <a:xfrm>
            <a:off x="4304645" y="3717032"/>
            <a:ext cx="4028985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spc="-5" dirty="0" smtClean="0">
                <a:latin typeface="Arial"/>
                <a:cs typeface="Arial"/>
              </a:rPr>
              <a:t>HQ </a:t>
            </a:r>
            <a:r>
              <a:rPr sz="1400" spc="-5" dirty="0">
                <a:latin typeface="Arial"/>
                <a:cs typeface="Arial"/>
              </a:rPr>
              <a:t>in </a:t>
            </a:r>
            <a:r>
              <a:rPr sz="1400" spc="-30" dirty="0">
                <a:latin typeface="Arial"/>
                <a:cs typeface="Arial"/>
              </a:rPr>
              <a:t>Toronto,</a:t>
            </a:r>
            <a:r>
              <a:rPr sz="1400" spc="-5" dirty="0">
                <a:latin typeface="Arial"/>
                <a:cs typeface="Arial"/>
              </a:rPr>
              <a:t> Canada</a:t>
            </a:r>
            <a:endParaRPr sz="1400" dirty="0">
              <a:latin typeface="Arial"/>
              <a:cs typeface="Arial"/>
            </a:endParaRPr>
          </a:p>
          <a:p>
            <a:pPr marL="299085" marR="5080" indent="-28638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spc="-5" dirty="0">
                <a:latin typeface="Arial"/>
                <a:cs typeface="Arial"/>
              </a:rPr>
              <a:t>Service Providers in USA, Mexico, Canada, UK, EU, Middle  East, Japan, Philippines and India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60605"/>
            <a:ext cx="3441869" cy="344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54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17"/>
          <p:cNvSpPr txBox="1"/>
          <p:nvPr/>
        </p:nvSpPr>
        <p:spPr>
          <a:xfrm>
            <a:off x="859043" y="1813858"/>
            <a:ext cx="1840749" cy="2383986"/>
          </a:xfrm>
          <a:prstGeom prst="rect">
            <a:avLst/>
          </a:prstGeom>
        </p:spPr>
        <p:txBody>
          <a:bodyPr vert="horz" wrap="square" lIns="0" tIns="166370" rIns="0" bIns="0" rtlCol="0">
            <a:spAutoFit/>
          </a:bodyPr>
          <a:lstStyle/>
          <a:p>
            <a:pPr marL="12700">
              <a:spcBef>
                <a:spcPts val="1310"/>
              </a:spcBef>
            </a:pP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Leading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solutions 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to maximize </a:t>
            </a:r>
            <a:r>
              <a:rPr sz="2400" spc="-5" dirty="0" smtClean="0">
                <a:solidFill>
                  <a:srgbClr val="001F5F"/>
                </a:solidFill>
                <a:latin typeface="Calibri"/>
                <a:cs typeface="Calibri"/>
              </a:rPr>
              <a:t>the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value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of </a:t>
            </a:r>
            <a:r>
              <a:rPr sz="2400" spc="-10" dirty="0" smtClean="0">
                <a:solidFill>
                  <a:srgbClr val="001F5F"/>
                </a:solidFill>
                <a:latin typeface="Calibri"/>
                <a:cs typeface="Calibri"/>
              </a:rPr>
              <a:t>customer</a:t>
            </a:r>
            <a:r>
              <a:rPr lang="en-CA" sz="2400" spc="200" dirty="0" smtClean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5" dirty="0" smtClean="0">
                <a:solidFill>
                  <a:srgbClr val="001F5F"/>
                </a:solidFill>
                <a:latin typeface="Calibri"/>
                <a:cs typeface="Calibri"/>
              </a:rPr>
              <a:t>interaction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1680" y="1628800"/>
            <a:ext cx="6624736" cy="385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56435" algn="l">
              <a:lnSpc>
                <a:spcPct val="100000"/>
              </a:lnSpc>
              <a:spcBef>
                <a:spcPts val="875"/>
              </a:spcBef>
            </a:pPr>
            <a:r>
              <a:rPr lang="en-CA" sz="1200" b="1" spc="-15" dirty="0" smtClean="0">
                <a:solidFill>
                  <a:srgbClr val="001F5F"/>
                </a:solidFill>
                <a:cs typeface="Calibri"/>
              </a:rPr>
              <a:t>MULTI-CHANNEL </a:t>
            </a:r>
            <a:r>
              <a:rPr lang="en-CA" sz="1200" b="1" spc="-30" dirty="0">
                <a:solidFill>
                  <a:srgbClr val="001F5F"/>
                </a:solidFill>
                <a:cs typeface="Calibri"/>
              </a:rPr>
              <a:t>CONTACT</a:t>
            </a:r>
            <a:r>
              <a:rPr lang="en-CA" sz="1200" b="1" spc="25" dirty="0">
                <a:solidFill>
                  <a:srgbClr val="001F5F"/>
                </a:solidFill>
                <a:cs typeface="Calibri"/>
              </a:rPr>
              <a:t> </a:t>
            </a:r>
            <a:r>
              <a:rPr lang="en-CA" sz="1200" b="1" spc="-10" dirty="0">
                <a:solidFill>
                  <a:srgbClr val="001F5F"/>
                </a:solidFill>
                <a:cs typeface="Calibri"/>
              </a:rPr>
              <a:t>CENTER</a:t>
            </a:r>
            <a:endParaRPr lang="en-CA" sz="1200" dirty="0">
              <a:cs typeface="Calibri"/>
            </a:endParaRPr>
          </a:p>
          <a:p>
            <a:pPr marL="1956435" marR="456565" algn="l">
              <a:lnSpc>
                <a:spcPct val="100000"/>
              </a:lnSpc>
              <a:spcBef>
                <a:spcPts val="515"/>
              </a:spcBef>
            </a:pPr>
            <a:r>
              <a:rPr lang="en-CA" sz="1200" spc="-10" dirty="0">
                <a:solidFill>
                  <a:srgbClr val="001F5F"/>
                </a:solidFill>
                <a:cs typeface="Calibri"/>
              </a:rPr>
              <a:t>Contact </a:t>
            </a:r>
            <a:r>
              <a:rPr lang="en-CA" sz="1200" spc="-5" dirty="0">
                <a:solidFill>
                  <a:srgbClr val="001F5F"/>
                </a:solidFill>
                <a:cs typeface="Calibri"/>
              </a:rPr>
              <a:t>Center Enterprise </a:t>
            </a:r>
            <a:r>
              <a:rPr lang="en-CA" sz="1200" dirty="0">
                <a:solidFill>
                  <a:srgbClr val="001F5F"/>
                </a:solidFill>
                <a:cs typeface="Calibri"/>
              </a:rPr>
              <a:t>· </a:t>
            </a:r>
            <a:r>
              <a:rPr lang="en-CA" sz="1200" spc="-10" dirty="0">
                <a:solidFill>
                  <a:srgbClr val="001F5F"/>
                </a:solidFill>
                <a:cs typeface="Calibri"/>
              </a:rPr>
              <a:t>Contact </a:t>
            </a:r>
            <a:r>
              <a:rPr lang="en-CA" sz="1200" spc="-5" dirty="0">
                <a:solidFill>
                  <a:srgbClr val="001F5F"/>
                </a:solidFill>
                <a:cs typeface="Calibri"/>
              </a:rPr>
              <a:t>Center </a:t>
            </a:r>
            <a:r>
              <a:rPr lang="en-CA" sz="1200" dirty="0">
                <a:solidFill>
                  <a:srgbClr val="001F5F"/>
                </a:solidFill>
                <a:cs typeface="Calibri"/>
              </a:rPr>
              <a:t>Service </a:t>
            </a:r>
            <a:r>
              <a:rPr lang="en-CA" sz="1200" spc="-5" dirty="0">
                <a:solidFill>
                  <a:srgbClr val="001F5F"/>
                </a:solidFill>
                <a:cs typeface="Calibri"/>
              </a:rPr>
              <a:t>Provider </a:t>
            </a:r>
            <a:r>
              <a:rPr lang="en-CA" sz="1200" dirty="0">
                <a:solidFill>
                  <a:srgbClr val="001F5F"/>
                </a:solidFill>
                <a:cs typeface="Calibri"/>
              </a:rPr>
              <a:t>·  </a:t>
            </a:r>
            <a:r>
              <a:rPr lang="en-CA" sz="1200" spc="-5" dirty="0">
                <a:solidFill>
                  <a:srgbClr val="001F5F"/>
                </a:solidFill>
                <a:cs typeface="Calibri"/>
              </a:rPr>
              <a:t>Communications Center </a:t>
            </a:r>
            <a:r>
              <a:rPr lang="en-CA" sz="1200" dirty="0">
                <a:solidFill>
                  <a:srgbClr val="001F5F"/>
                </a:solidFill>
                <a:cs typeface="Calibri"/>
              </a:rPr>
              <a:t>with </a:t>
            </a:r>
            <a:r>
              <a:rPr lang="en-CA" sz="1200" spc="-5" dirty="0">
                <a:solidFill>
                  <a:srgbClr val="001F5F"/>
                </a:solidFill>
                <a:cs typeface="Calibri"/>
              </a:rPr>
              <a:t>Skype </a:t>
            </a:r>
            <a:r>
              <a:rPr lang="en-CA" sz="1200" spc="-10" dirty="0">
                <a:solidFill>
                  <a:srgbClr val="001F5F"/>
                </a:solidFill>
                <a:cs typeface="Calibri"/>
              </a:rPr>
              <a:t>for </a:t>
            </a:r>
            <a:r>
              <a:rPr lang="en-CA" sz="1200" spc="-5" dirty="0">
                <a:solidFill>
                  <a:srgbClr val="001F5F"/>
                </a:solidFill>
                <a:cs typeface="Calibri"/>
              </a:rPr>
              <a:t>Business </a:t>
            </a:r>
            <a:r>
              <a:rPr lang="en-CA" sz="1200" dirty="0">
                <a:solidFill>
                  <a:srgbClr val="001F5F"/>
                </a:solidFill>
                <a:cs typeface="Calibri"/>
              </a:rPr>
              <a:t>· </a:t>
            </a:r>
            <a:r>
              <a:rPr lang="en-CA" sz="1200" spc="-10" dirty="0">
                <a:solidFill>
                  <a:srgbClr val="001F5F"/>
                </a:solidFill>
                <a:cs typeface="Calibri"/>
              </a:rPr>
              <a:t>Contact </a:t>
            </a:r>
            <a:r>
              <a:rPr lang="en-CA" sz="1200" spc="-5" dirty="0">
                <a:solidFill>
                  <a:srgbClr val="001F5F"/>
                </a:solidFill>
                <a:cs typeface="Calibri"/>
              </a:rPr>
              <a:t>Center  </a:t>
            </a:r>
            <a:r>
              <a:rPr lang="en-CA" sz="1200" spc="-5" dirty="0" smtClean="0">
                <a:solidFill>
                  <a:srgbClr val="001F5F"/>
                </a:solidFill>
                <a:cs typeface="Calibri"/>
              </a:rPr>
              <a:t>On-Demand </a:t>
            </a:r>
            <a:r>
              <a:rPr lang="en-CA" sz="1200" dirty="0">
                <a:solidFill>
                  <a:srgbClr val="001F5F"/>
                </a:solidFill>
                <a:cs typeface="Calibri"/>
              </a:rPr>
              <a:t>· </a:t>
            </a:r>
            <a:r>
              <a:rPr lang="en-CA" sz="1200" spc="-5" dirty="0">
                <a:solidFill>
                  <a:srgbClr val="001F5F"/>
                </a:solidFill>
                <a:cs typeface="Calibri"/>
              </a:rPr>
              <a:t>Outbound</a:t>
            </a:r>
            <a:r>
              <a:rPr lang="en-CA" sz="1200" dirty="0">
                <a:solidFill>
                  <a:srgbClr val="001F5F"/>
                </a:solidFill>
                <a:cs typeface="Calibri"/>
              </a:rPr>
              <a:t> </a:t>
            </a:r>
            <a:r>
              <a:rPr lang="en-CA" sz="1200" spc="-5" dirty="0">
                <a:solidFill>
                  <a:srgbClr val="001F5F"/>
                </a:solidFill>
                <a:cs typeface="Calibri"/>
              </a:rPr>
              <a:t>Dialer</a:t>
            </a:r>
            <a:endParaRPr lang="en-CA" sz="1200" dirty="0">
              <a:cs typeface="Calibri"/>
            </a:endParaRPr>
          </a:p>
          <a:p>
            <a:pPr algn="l">
              <a:lnSpc>
                <a:spcPct val="100000"/>
              </a:lnSpc>
              <a:spcBef>
                <a:spcPts val="10"/>
              </a:spcBef>
            </a:pPr>
            <a:endParaRPr lang="en-CA" sz="1200" dirty="0">
              <a:latin typeface="Times New Roman"/>
              <a:cs typeface="Times New Roman"/>
            </a:endParaRPr>
          </a:p>
          <a:p>
            <a:pPr marL="1941195" algn="l">
              <a:lnSpc>
                <a:spcPct val="100000"/>
              </a:lnSpc>
            </a:pPr>
            <a:r>
              <a:rPr lang="en-CA" sz="1200" b="1" spc="-25" dirty="0">
                <a:solidFill>
                  <a:srgbClr val="001F5F"/>
                </a:solidFill>
                <a:cs typeface="Calibri"/>
              </a:rPr>
              <a:t>ATTENDANT/OPERATOR</a:t>
            </a:r>
            <a:r>
              <a:rPr lang="en-CA" sz="1200" b="1" spc="-20" dirty="0">
                <a:solidFill>
                  <a:srgbClr val="001F5F"/>
                </a:solidFill>
                <a:cs typeface="Calibri"/>
              </a:rPr>
              <a:t> </a:t>
            </a:r>
            <a:r>
              <a:rPr lang="en-CA" sz="1200" b="1" spc="-10" dirty="0">
                <a:solidFill>
                  <a:srgbClr val="001F5F"/>
                </a:solidFill>
                <a:cs typeface="Calibri"/>
              </a:rPr>
              <a:t>CONSOLE</a:t>
            </a:r>
            <a:endParaRPr lang="en-CA" sz="1200" dirty="0">
              <a:cs typeface="Calibri"/>
            </a:endParaRPr>
          </a:p>
          <a:p>
            <a:pPr marL="1941195" marR="230504" algn="l">
              <a:lnSpc>
                <a:spcPct val="100000"/>
              </a:lnSpc>
              <a:spcBef>
                <a:spcPts val="515"/>
              </a:spcBef>
            </a:pPr>
            <a:r>
              <a:rPr lang="en-CA" sz="1200" spc="-5" dirty="0">
                <a:solidFill>
                  <a:srgbClr val="001F5F"/>
                </a:solidFill>
                <a:cs typeface="Calibri"/>
              </a:rPr>
              <a:t>Intuition </a:t>
            </a:r>
            <a:r>
              <a:rPr lang="en-CA" sz="1200" spc="-15" dirty="0">
                <a:solidFill>
                  <a:srgbClr val="001F5F"/>
                </a:solidFill>
                <a:cs typeface="Calibri"/>
              </a:rPr>
              <a:t>Attendant </a:t>
            </a:r>
            <a:r>
              <a:rPr lang="en-CA" sz="1200" spc="-5" dirty="0">
                <a:solidFill>
                  <a:srgbClr val="001F5F"/>
                </a:solidFill>
                <a:cs typeface="Calibri"/>
              </a:rPr>
              <a:t>Console </a:t>
            </a:r>
            <a:r>
              <a:rPr lang="en-CA" sz="1200" spc="-10" dirty="0">
                <a:solidFill>
                  <a:srgbClr val="001F5F"/>
                </a:solidFill>
                <a:cs typeface="Calibri"/>
              </a:rPr>
              <a:t>(Avaya/</a:t>
            </a:r>
            <a:r>
              <a:rPr lang="en-CA" sz="1200" spc="-10" dirty="0" err="1">
                <a:solidFill>
                  <a:srgbClr val="001F5F"/>
                </a:solidFill>
                <a:cs typeface="Calibri"/>
              </a:rPr>
              <a:t>Genband</a:t>
            </a:r>
            <a:r>
              <a:rPr lang="en-CA" sz="1200" spc="-10" dirty="0">
                <a:solidFill>
                  <a:srgbClr val="001F5F"/>
                </a:solidFill>
                <a:cs typeface="Calibri"/>
              </a:rPr>
              <a:t>) </a:t>
            </a:r>
            <a:r>
              <a:rPr lang="en-CA" sz="1200" dirty="0">
                <a:solidFill>
                  <a:srgbClr val="001F5F"/>
                </a:solidFill>
                <a:cs typeface="Calibri"/>
              </a:rPr>
              <a:t>· </a:t>
            </a:r>
            <a:r>
              <a:rPr lang="en-CA" sz="1200" spc="-5" dirty="0">
                <a:solidFill>
                  <a:srgbClr val="001F5F"/>
                </a:solidFill>
                <a:cs typeface="Calibri"/>
              </a:rPr>
              <a:t>Arc </a:t>
            </a:r>
            <a:r>
              <a:rPr lang="en-CA" sz="1200" spc="-10" dirty="0">
                <a:solidFill>
                  <a:srgbClr val="001F5F"/>
                </a:solidFill>
                <a:cs typeface="Calibri"/>
              </a:rPr>
              <a:t>Pro </a:t>
            </a:r>
            <a:r>
              <a:rPr lang="en-CA" sz="1200" spc="-15" dirty="0">
                <a:solidFill>
                  <a:srgbClr val="001F5F"/>
                </a:solidFill>
                <a:cs typeface="Calibri"/>
              </a:rPr>
              <a:t>Attendant  </a:t>
            </a:r>
            <a:r>
              <a:rPr lang="en-CA" sz="1200" spc="-5" dirty="0">
                <a:solidFill>
                  <a:srgbClr val="001F5F"/>
                </a:solidFill>
                <a:cs typeface="Calibri"/>
              </a:rPr>
              <a:t>Console </a:t>
            </a:r>
            <a:r>
              <a:rPr lang="en-CA" sz="1200" spc="-10" dirty="0">
                <a:solidFill>
                  <a:srgbClr val="001F5F"/>
                </a:solidFill>
                <a:cs typeface="Calibri"/>
              </a:rPr>
              <a:t>for CISCO </a:t>
            </a:r>
            <a:r>
              <a:rPr lang="en-CA" sz="1200" dirty="0">
                <a:solidFill>
                  <a:srgbClr val="001F5F"/>
                </a:solidFill>
                <a:cs typeface="Calibri"/>
              </a:rPr>
              <a:t>· </a:t>
            </a:r>
            <a:r>
              <a:rPr lang="en-CA" sz="1200" spc="-10" dirty="0">
                <a:solidFill>
                  <a:srgbClr val="001F5F"/>
                </a:solidFill>
                <a:cs typeface="Calibri"/>
              </a:rPr>
              <a:t>Operator </a:t>
            </a:r>
            <a:r>
              <a:rPr lang="en-CA" sz="1200" spc="-5" dirty="0">
                <a:solidFill>
                  <a:srgbClr val="001F5F"/>
                </a:solidFill>
                <a:cs typeface="Calibri"/>
              </a:rPr>
              <a:t>Console </a:t>
            </a:r>
            <a:r>
              <a:rPr lang="en-CA" sz="1200" spc="-10" dirty="0">
                <a:solidFill>
                  <a:srgbClr val="001F5F"/>
                </a:solidFill>
                <a:cs typeface="Calibri"/>
              </a:rPr>
              <a:t>for </a:t>
            </a:r>
            <a:r>
              <a:rPr lang="en-CA" sz="1200" spc="-5" dirty="0">
                <a:solidFill>
                  <a:srgbClr val="001F5F"/>
                </a:solidFill>
                <a:cs typeface="Calibri"/>
              </a:rPr>
              <a:t>Microsoft Skype </a:t>
            </a:r>
            <a:r>
              <a:rPr lang="en-CA" sz="1200" spc="-10" dirty="0">
                <a:solidFill>
                  <a:srgbClr val="001F5F"/>
                </a:solidFill>
                <a:cs typeface="Calibri"/>
              </a:rPr>
              <a:t>for</a:t>
            </a:r>
            <a:r>
              <a:rPr lang="en-CA" sz="1200" spc="-5" dirty="0">
                <a:solidFill>
                  <a:srgbClr val="001F5F"/>
                </a:solidFill>
                <a:cs typeface="Calibri"/>
              </a:rPr>
              <a:t> Business</a:t>
            </a:r>
            <a:endParaRPr lang="en-CA" sz="1200" dirty="0">
              <a:cs typeface="Calibri"/>
            </a:endParaRPr>
          </a:p>
          <a:p>
            <a:pPr marL="2064385" indent="-123189" algn="l">
              <a:lnSpc>
                <a:spcPct val="100000"/>
              </a:lnSpc>
              <a:buChar char="·"/>
              <a:tabLst>
                <a:tab pos="2065020" algn="l"/>
              </a:tabLst>
            </a:pPr>
            <a:r>
              <a:rPr lang="en-CA" sz="1200" spc="-5" dirty="0">
                <a:solidFill>
                  <a:srgbClr val="001F5F"/>
                </a:solidFill>
                <a:cs typeface="Calibri"/>
              </a:rPr>
              <a:t>ANDTEK</a:t>
            </a:r>
            <a:r>
              <a:rPr lang="en-CA" sz="1200" spc="-15" dirty="0">
                <a:solidFill>
                  <a:srgbClr val="001F5F"/>
                </a:solidFill>
                <a:cs typeface="Calibri"/>
              </a:rPr>
              <a:t> </a:t>
            </a:r>
            <a:r>
              <a:rPr lang="en-CA" sz="1200" spc="-5" dirty="0">
                <a:solidFill>
                  <a:srgbClr val="001F5F"/>
                </a:solidFill>
                <a:cs typeface="Calibri"/>
              </a:rPr>
              <a:t>Console</a:t>
            </a:r>
            <a:endParaRPr lang="en-CA" sz="1200" dirty="0">
              <a:cs typeface="Calibri"/>
            </a:endParaRPr>
          </a:p>
          <a:p>
            <a:pPr algn="l">
              <a:lnSpc>
                <a:spcPct val="100000"/>
              </a:lnSpc>
              <a:spcBef>
                <a:spcPts val="35"/>
              </a:spcBef>
            </a:pPr>
            <a:endParaRPr lang="en-CA" sz="1200" dirty="0">
              <a:latin typeface="Times New Roman"/>
              <a:cs typeface="Times New Roman"/>
            </a:endParaRPr>
          </a:p>
          <a:p>
            <a:pPr marL="1941195" algn="l">
              <a:lnSpc>
                <a:spcPct val="100000"/>
              </a:lnSpc>
            </a:pPr>
            <a:r>
              <a:rPr lang="en-CA" sz="1200" b="1" spc="-10" dirty="0">
                <a:solidFill>
                  <a:srgbClr val="001F5F"/>
                </a:solidFill>
                <a:cs typeface="Calibri"/>
              </a:rPr>
              <a:t>SELF-SERVICE</a:t>
            </a:r>
            <a:endParaRPr lang="en-CA" sz="1200" dirty="0">
              <a:cs typeface="Calibri"/>
            </a:endParaRPr>
          </a:p>
          <a:p>
            <a:pPr marL="1941195" algn="l">
              <a:lnSpc>
                <a:spcPct val="100000"/>
              </a:lnSpc>
              <a:spcBef>
                <a:spcPts val="515"/>
              </a:spcBef>
            </a:pPr>
            <a:r>
              <a:rPr lang="en-CA" sz="1200" spc="-5" dirty="0">
                <a:solidFill>
                  <a:srgbClr val="001F5F"/>
                </a:solidFill>
                <a:cs typeface="Calibri"/>
              </a:rPr>
              <a:t>Communication </a:t>
            </a:r>
            <a:r>
              <a:rPr lang="en-CA" sz="1200" spc="-10" dirty="0">
                <a:solidFill>
                  <a:srgbClr val="001F5F"/>
                </a:solidFill>
                <a:cs typeface="Calibri"/>
              </a:rPr>
              <a:t>Portal </a:t>
            </a:r>
            <a:r>
              <a:rPr lang="en-CA" sz="1200" dirty="0">
                <a:solidFill>
                  <a:srgbClr val="001F5F"/>
                </a:solidFill>
                <a:cs typeface="Calibri"/>
              </a:rPr>
              <a:t>· </a:t>
            </a:r>
            <a:r>
              <a:rPr lang="en-CA" sz="1200" spc="-10" dirty="0">
                <a:solidFill>
                  <a:srgbClr val="001F5F"/>
                </a:solidFill>
                <a:cs typeface="Calibri"/>
              </a:rPr>
              <a:t>Knowledge </a:t>
            </a:r>
            <a:r>
              <a:rPr lang="en-CA" sz="1200" spc="-5" dirty="0">
                <a:solidFill>
                  <a:srgbClr val="001F5F"/>
                </a:solidFill>
                <a:cs typeface="Calibri"/>
              </a:rPr>
              <a:t>Management</a:t>
            </a:r>
            <a:r>
              <a:rPr lang="en-CA" sz="1200" spc="25" dirty="0">
                <a:solidFill>
                  <a:srgbClr val="001F5F"/>
                </a:solidFill>
                <a:cs typeface="Calibri"/>
              </a:rPr>
              <a:t> </a:t>
            </a:r>
            <a:r>
              <a:rPr lang="en-CA" sz="1200" spc="-10" dirty="0">
                <a:solidFill>
                  <a:srgbClr val="001F5F"/>
                </a:solidFill>
                <a:cs typeface="Calibri"/>
              </a:rPr>
              <a:t>Suite</a:t>
            </a:r>
            <a:endParaRPr lang="en-CA" sz="1200" dirty="0">
              <a:cs typeface="Calibri"/>
            </a:endParaRPr>
          </a:p>
          <a:p>
            <a:pPr algn="l">
              <a:lnSpc>
                <a:spcPct val="100000"/>
              </a:lnSpc>
              <a:spcBef>
                <a:spcPts val="5"/>
              </a:spcBef>
            </a:pPr>
            <a:endParaRPr lang="en-CA" sz="1200" dirty="0">
              <a:latin typeface="Times New Roman"/>
              <a:cs typeface="Times New Roman"/>
            </a:endParaRPr>
          </a:p>
          <a:p>
            <a:pPr marL="1956435" algn="l">
              <a:lnSpc>
                <a:spcPct val="100000"/>
              </a:lnSpc>
            </a:pPr>
            <a:r>
              <a:rPr lang="en-CA" sz="1200" b="1" spc="-15" dirty="0">
                <a:solidFill>
                  <a:srgbClr val="001F5F"/>
                </a:solidFill>
                <a:cs typeface="Calibri"/>
              </a:rPr>
              <a:t>QUALITY</a:t>
            </a:r>
            <a:r>
              <a:rPr lang="en-CA" sz="1200" b="1" spc="25" dirty="0">
                <a:solidFill>
                  <a:srgbClr val="001F5F"/>
                </a:solidFill>
                <a:cs typeface="Calibri"/>
              </a:rPr>
              <a:t> </a:t>
            </a:r>
            <a:r>
              <a:rPr lang="en-CA" sz="1200" b="1" spc="-10" dirty="0">
                <a:solidFill>
                  <a:srgbClr val="001F5F"/>
                </a:solidFill>
                <a:cs typeface="Calibri"/>
              </a:rPr>
              <a:t>MANAGEMENT</a:t>
            </a:r>
            <a:endParaRPr lang="en-CA" sz="1200" dirty="0">
              <a:cs typeface="Calibri"/>
            </a:endParaRPr>
          </a:p>
          <a:p>
            <a:pPr marL="1956435" marR="697865" algn="l">
              <a:lnSpc>
                <a:spcPct val="100000"/>
              </a:lnSpc>
              <a:spcBef>
                <a:spcPts val="509"/>
              </a:spcBef>
            </a:pPr>
            <a:r>
              <a:rPr lang="en-CA" sz="1200" spc="-5" dirty="0">
                <a:solidFill>
                  <a:srgbClr val="001F5F"/>
                </a:solidFill>
                <a:cs typeface="Calibri"/>
              </a:rPr>
              <a:t>Call Billing and Reporting Enterprise </a:t>
            </a:r>
            <a:r>
              <a:rPr lang="en-CA" sz="1200" dirty="0">
                <a:solidFill>
                  <a:srgbClr val="001F5F"/>
                </a:solidFill>
                <a:cs typeface="Calibri"/>
              </a:rPr>
              <a:t>&amp; </a:t>
            </a:r>
            <a:r>
              <a:rPr lang="en-CA" sz="1200" spc="-5" dirty="0">
                <a:solidFill>
                  <a:srgbClr val="001F5F"/>
                </a:solidFill>
                <a:cs typeface="Calibri"/>
              </a:rPr>
              <a:t>Cloud </a:t>
            </a:r>
            <a:r>
              <a:rPr lang="en-CA" sz="1200" dirty="0">
                <a:solidFill>
                  <a:srgbClr val="001F5F"/>
                </a:solidFill>
                <a:cs typeface="Calibri"/>
              </a:rPr>
              <a:t>· </a:t>
            </a:r>
            <a:r>
              <a:rPr lang="en-CA" sz="1200" spc="-5" dirty="0">
                <a:solidFill>
                  <a:srgbClr val="001F5F"/>
                </a:solidFill>
                <a:cs typeface="Calibri"/>
              </a:rPr>
              <a:t>Call </a:t>
            </a:r>
            <a:r>
              <a:rPr lang="en-CA" sz="1200" dirty="0">
                <a:solidFill>
                  <a:srgbClr val="001F5F"/>
                </a:solidFill>
                <a:cs typeface="Calibri"/>
              </a:rPr>
              <a:t>&amp; </a:t>
            </a:r>
            <a:r>
              <a:rPr lang="en-CA" sz="1200" spc="-5" dirty="0">
                <a:solidFill>
                  <a:srgbClr val="001F5F"/>
                </a:solidFill>
                <a:cs typeface="Calibri"/>
              </a:rPr>
              <a:t>Computer  </a:t>
            </a:r>
            <a:r>
              <a:rPr lang="en-CA" sz="1200" spc="-10" dirty="0">
                <a:solidFill>
                  <a:srgbClr val="001F5F"/>
                </a:solidFill>
                <a:cs typeface="Calibri"/>
              </a:rPr>
              <a:t>Recording </a:t>
            </a:r>
            <a:r>
              <a:rPr lang="en-CA" sz="1200" dirty="0">
                <a:solidFill>
                  <a:srgbClr val="001F5F"/>
                </a:solidFill>
                <a:cs typeface="Calibri"/>
              </a:rPr>
              <a:t>· </a:t>
            </a:r>
            <a:r>
              <a:rPr lang="en-CA" sz="1200" spc="-5" dirty="0">
                <a:solidFill>
                  <a:srgbClr val="001F5F"/>
                </a:solidFill>
                <a:cs typeface="Calibri"/>
              </a:rPr>
              <a:t>Agent </a:t>
            </a:r>
            <a:r>
              <a:rPr lang="en-CA" sz="1200" spc="-10" dirty="0">
                <a:solidFill>
                  <a:srgbClr val="001F5F"/>
                </a:solidFill>
                <a:cs typeface="Calibri"/>
              </a:rPr>
              <a:t>Evaluation </a:t>
            </a:r>
            <a:r>
              <a:rPr lang="en-CA" sz="1200" dirty="0">
                <a:solidFill>
                  <a:srgbClr val="001F5F"/>
                </a:solidFill>
                <a:cs typeface="Calibri"/>
              </a:rPr>
              <a:t>· Quality </a:t>
            </a:r>
            <a:r>
              <a:rPr lang="en-CA" sz="1200" spc="-5" dirty="0">
                <a:solidFill>
                  <a:srgbClr val="001F5F"/>
                </a:solidFill>
                <a:cs typeface="Calibri"/>
              </a:rPr>
              <a:t>Management </a:t>
            </a:r>
            <a:r>
              <a:rPr lang="en-CA" sz="1200" spc="-10" dirty="0">
                <a:solidFill>
                  <a:srgbClr val="001F5F"/>
                </a:solidFill>
                <a:cs typeface="Calibri"/>
              </a:rPr>
              <a:t>Suite </a:t>
            </a:r>
            <a:r>
              <a:rPr lang="en-CA" sz="1200" dirty="0">
                <a:solidFill>
                  <a:srgbClr val="001F5F"/>
                </a:solidFill>
                <a:cs typeface="Calibri"/>
              </a:rPr>
              <a:t>·  </a:t>
            </a:r>
            <a:r>
              <a:rPr lang="en-CA" sz="1200" spc="-15" dirty="0">
                <a:solidFill>
                  <a:srgbClr val="001F5F"/>
                </a:solidFill>
                <a:cs typeface="Calibri"/>
              </a:rPr>
              <a:t>Workforce </a:t>
            </a:r>
            <a:r>
              <a:rPr lang="en-CA" sz="1200" spc="-5" dirty="0">
                <a:solidFill>
                  <a:srgbClr val="001F5F"/>
                </a:solidFill>
                <a:cs typeface="Calibri"/>
              </a:rPr>
              <a:t>Management</a:t>
            </a:r>
            <a:r>
              <a:rPr lang="en-CA" sz="1200" dirty="0">
                <a:solidFill>
                  <a:srgbClr val="001F5F"/>
                </a:solidFill>
                <a:cs typeface="Calibri"/>
              </a:rPr>
              <a:t> </a:t>
            </a:r>
            <a:r>
              <a:rPr lang="en-CA" sz="1200" spc="-10" dirty="0">
                <a:solidFill>
                  <a:srgbClr val="001F5F"/>
                </a:solidFill>
                <a:cs typeface="Calibri"/>
              </a:rPr>
              <a:t>System</a:t>
            </a:r>
            <a:endParaRPr lang="en-CA" sz="1200" dirty="0">
              <a:cs typeface="Calibri"/>
            </a:endParaRPr>
          </a:p>
          <a:p>
            <a:pPr algn="l"/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753154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2821210" y="1816057"/>
            <a:ext cx="5895080" cy="38746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6"/>
          <p:cNvSpPr txBox="1">
            <a:spLocks/>
          </p:cNvSpPr>
          <p:nvPr/>
        </p:nvSpPr>
        <p:spPr>
          <a:xfrm>
            <a:off x="732978" y="2621995"/>
            <a:ext cx="1584176" cy="1457450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285"/>
              </a:spcBef>
            </a:pPr>
            <a:r>
              <a:rPr lang="en-CA" sz="2800" spc="-10" dirty="0" err="1" smtClean="0">
                <a:latin typeface="Calibri"/>
                <a:cs typeface="Calibri"/>
              </a:rPr>
              <a:t>GLCCaaS</a:t>
            </a:r>
            <a:r>
              <a:rPr lang="en-CA" sz="2800" dirty="0">
                <a:latin typeface="Calibri"/>
                <a:cs typeface="Calibri"/>
              </a:rPr>
              <a:t> </a:t>
            </a:r>
            <a:r>
              <a:rPr lang="en-CA" sz="2800" spc="-15" dirty="0" smtClean="0">
                <a:latin typeface="Calibri"/>
                <a:cs typeface="Calibri"/>
              </a:rPr>
              <a:t>Platform</a:t>
            </a:r>
            <a:r>
              <a:rPr lang="en-CA" sz="2800" spc="-65" dirty="0" smtClean="0">
                <a:latin typeface="Calibri"/>
                <a:cs typeface="Calibri"/>
              </a:rPr>
              <a:t> </a:t>
            </a:r>
            <a:r>
              <a:rPr lang="en-CA" sz="2800" spc="-5" dirty="0" smtClean="0">
                <a:latin typeface="Calibri"/>
                <a:cs typeface="Calibri"/>
              </a:rPr>
              <a:t>Overview</a:t>
            </a:r>
            <a:endParaRPr lang="en-CA" sz="2800" spc="-5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154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2180756" y="2132856"/>
            <a:ext cx="4782484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smtClean="0"/>
              <a:t>Contact </a:t>
            </a:r>
            <a:r>
              <a:rPr lang="en-CA" sz="2800" spc="-5" dirty="0" smtClean="0"/>
              <a:t>Center </a:t>
            </a:r>
            <a:r>
              <a:rPr lang="en-CA" sz="2800" dirty="0" smtClean="0"/>
              <a:t>Service</a:t>
            </a:r>
            <a:r>
              <a:rPr lang="en-CA" sz="2800" spc="-105" dirty="0" smtClean="0"/>
              <a:t> </a:t>
            </a:r>
            <a:r>
              <a:rPr lang="en-CA" sz="2800" dirty="0" smtClean="0"/>
              <a:t>Provider</a:t>
            </a:r>
            <a:endParaRPr lang="en-CA" sz="2800" dirty="0"/>
          </a:p>
        </p:txBody>
      </p:sp>
      <p:sp>
        <p:nvSpPr>
          <p:cNvPr id="4" name="object 5"/>
          <p:cNvSpPr txBox="1"/>
          <p:nvPr/>
        </p:nvSpPr>
        <p:spPr>
          <a:xfrm>
            <a:off x="1504837" y="3450911"/>
            <a:ext cx="6134323" cy="844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en-CA" spc="-5" dirty="0" smtClean="0">
                <a:solidFill>
                  <a:srgbClr val="001F5F"/>
                </a:solidFill>
                <a:latin typeface="Calibri"/>
                <a:cs typeface="Calibri"/>
              </a:rPr>
              <a:t>GLCCaaS </a:t>
            </a:r>
            <a:r>
              <a:rPr dirty="0" smtClean="0">
                <a:solidFill>
                  <a:srgbClr val="001F5F"/>
                </a:solidFill>
                <a:latin typeface="Calibri"/>
                <a:cs typeface="Calibri"/>
              </a:rPr>
              <a:t>is 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a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highly scalable, 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carrier-grade, 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multi-tenant, 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multi-channel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Contact Center 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as a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Service (CCaaS) 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application 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designed as 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a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service delivery 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platform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for 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cloud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based</a:t>
            </a:r>
            <a:r>
              <a:rPr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deployments.</a:t>
            </a:r>
            <a:endParaRPr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154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39005" y="2098735"/>
            <a:ext cx="5676095" cy="3490505"/>
            <a:chOff x="395536" y="1872995"/>
            <a:chExt cx="8310372" cy="4223511"/>
          </a:xfrm>
        </p:grpSpPr>
        <p:sp>
          <p:nvSpPr>
            <p:cNvPr id="4" name="object 6"/>
            <p:cNvSpPr/>
            <p:nvPr/>
          </p:nvSpPr>
          <p:spPr>
            <a:xfrm>
              <a:off x="3295707" y="2644139"/>
              <a:ext cx="4796789" cy="247421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7"/>
            <p:cNvSpPr/>
            <p:nvPr/>
          </p:nvSpPr>
          <p:spPr>
            <a:xfrm>
              <a:off x="674427" y="4792979"/>
              <a:ext cx="2550414" cy="119253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8"/>
            <p:cNvSpPr/>
            <p:nvPr/>
          </p:nvSpPr>
          <p:spPr>
            <a:xfrm>
              <a:off x="5209851" y="3206495"/>
              <a:ext cx="786384" cy="42824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9"/>
            <p:cNvSpPr/>
            <p:nvPr/>
          </p:nvSpPr>
          <p:spPr>
            <a:xfrm>
              <a:off x="5996236" y="3290315"/>
              <a:ext cx="868680" cy="130810"/>
            </a:xfrm>
            <a:custGeom>
              <a:avLst/>
              <a:gdLst/>
              <a:ahLst/>
              <a:cxnLst/>
              <a:rect l="l" t="t" r="r" b="b"/>
              <a:pathLst>
                <a:path w="868679" h="130810">
                  <a:moveTo>
                    <a:pt x="0" y="130301"/>
                  </a:moveTo>
                  <a:lnTo>
                    <a:pt x="868299" y="0"/>
                  </a:lnTo>
                </a:path>
              </a:pathLst>
            </a:custGeom>
            <a:ln w="9144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/>
            <p:cNvSpPr/>
            <p:nvPr/>
          </p:nvSpPr>
          <p:spPr>
            <a:xfrm>
              <a:off x="5603044" y="3634740"/>
              <a:ext cx="600075" cy="422909"/>
            </a:xfrm>
            <a:custGeom>
              <a:avLst/>
              <a:gdLst/>
              <a:ahLst/>
              <a:cxnLst/>
              <a:rect l="l" t="t" r="r" b="b"/>
              <a:pathLst>
                <a:path w="600075" h="422910">
                  <a:moveTo>
                    <a:pt x="0" y="0"/>
                  </a:moveTo>
                  <a:lnTo>
                    <a:pt x="599566" y="422656"/>
                  </a:lnTo>
                </a:path>
              </a:pathLst>
            </a:custGeom>
            <a:ln w="9144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/>
            <p:cNvSpPr/>
            <p:nvPr/>
          </p:nvSpPr>
          <p:spPr>
            <a:xfrm>
              <a:off x="6863392" y="3503676"/>
              <a:ext cx="393065" cy="419100"/>
            </a:xfrm>
            <a:custGeom>
              <a:avLst/>
              <a:gdLst/>
              <a:ahLst/>
              <a:cxnLst/>
              <a:rect l="l" t="t" r="r" b="b"/>
              <a:pathLst>
                <a:path w="393065" h="419100">
                  <a:moveTo>
                    <a:pt x="392811" y="0"/>
                  </a:moveTo>
                  <a:lnTo>
                    <a:pt x="0" y="418719"/>
                  </a:lnTo>
                </a:path>
              </a:pathLst>
            </a:custGeom>
            <a:ln w="9144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/>
            <p:cNvSpPr/>
            <p:nvPr/>
          </p:nvSpPr>
          <p:spPr>
            <a:xfrm>
              <a:off x="395536" y="4602479"/>
              <a:ext cx="3095625" cy="1373505"/>
            </a:xfrm>
            <a:custGeom>
              <a:avLst/>
              <a:gdLst/>
              <a:ahLst/>
              <a:cxnLst/>
              <a:rect l="l" t="t" r="r" b="b"/>
              <a:pathLst>
                <a:path w="3095625" h="1373504">
                  <a:moveTo>
                    <a:pt x="0" y="1373124"/>
                  </a:moveTo>
                  <a:lnTo>
                    <a:pt x="3095244" y="1373124"/>
                  </a:lnTo>
                  <a:lnTo>
                    <a:pt x="3095244" y="0"/>
                  </a:lnTo>
                  <a:lnTo>
                    <a:pt x="0" y="0"/>
                  </a:lnTo>
                  <a:lnTo>
                    <a:pt x="0" y="1373124"/>
                  </a:lnTo>
                  <a:close/>
                </a:path>
              </a:pathLst>
            </a:custGeom>
            <a:ln w="12192">
              <a:solidFill>
                <a:srgbClr val="9B9BA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/>
            <p:cNvSpPr/>
            <p:nvPr/>
          </p:nvSpPr>
          <p:spPr>
            <a:xfrm>
              <a:off x="2698300" y="4180332"/>
              <a:ext cx="2329180" cy="1101725"/>
            </a:xfrm>
            <a:custGeom>
              <a:avLst/>
              <a:gdLst/>
              <a:ahLst/>
              <a:cxnLst/>
              <a:rect l="l" t="t" r="r" b="b"/>
              <a:pathLst>
                <a:path w="2329179" h="1101725">
                  <a:moveTo>
                    <a:pt x="0" y="1101217"/>
                  </a:moveTo>
                  <a:lnTo>
                    <a:pt x="2328672" y="0"/>
                  </a:lnTo>
                </a:path>
              </a:pathLst>
            </a:custGeom>
            <a:ln w="9144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/>
            <p:cNvSpPr/>
            <p:nvPr/>
          </p:nvSpPr>
          <p:spPr>
            <a:xfrm>
              <a:off x="5159559" y="4468367"/>
              <a:ext cx="3469004" cy="1628139"/>
            </a:xfrm>
            <a:custGeom>
              <a:avLst/>
              <a:gdLst/>
              <a:ahLst/>
              <a:cxnLst/>
              <a:rect l="l" t="t" r="r" b="b"/>
              <a:pathLst>
                <a:path w="3469004" h="1628139">
                  <a:moveTo>
                    <a:pt x="0" y="1627631"/>
                  </a:moveTo>
                  <a:lnTo>
                    <a:pt x="3468624" y="1627631"/>
                  </a:lnTo>
                  <a:lnTo>
                    <a:pt x="3468624" y="0"/>
                  </a:lnTo>
                  <a:lnTo>
                    <a:pt x="0" y="0"/>
                  </a:lnTo>
                  <a:lnTo>
                    <a:pt x="0" y="1627631"/>
                  </a:lnTo>
                  <a:close/>
                </a:path>
              </a:pathLst>
            </a:custGeom>
            <a:ln w="12192">
              <a:solidFill>
                <a:srgbClr val="9B9BA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/>
            <p:cNvSpPr/>
            <p:nvPr/>
          </p:nvSpPr>
          <p:spPr>
            <a:xfrm>
              <a:off x="1703128" y="5294376"/>
              <a:ext cx="541655" cy="93980"/>
            </a:xfrm>
            <a:custGeom>
              <a:avLst/>
              <a:gdLst/>
              <a:ahLst/>
              <a:cxnLst/>
              <a:rect l="l" t="t" r="r" b="b"/>
              <a:pathLst>
                <a:path w="541655" h="93979">
                  <a:moveTo>
                    <a:pt x="0" y="93726"/>
                  </a:moveTo>
                  <a:lnTo>
                    <a:pt x="541274" y="0"/>
                  </a:lnTo>
                </a:path>
              </a:pathLst>
            </a:custGeom>
            <a:ln w="9144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/>
            <p:cNvSpPr/>
            <p:nvPr/>
          </p:nvSpPr>
          <p:spPr>
            <a:xfrm>
              <a:off x="7256583" y="2479548"/>
              <a:ext cx="412115" cy="597535"/>
            </a:xfrm>
            <a:custGeom>
              <a:avLst/>
              <a:gdLst/>
              <a:ahLst/>
              <a:cxnLst/>
              <a:rect l="l" t="t" r="r" b="b"/>
              <a:pathLst>
                <a:path w="412115" h="597535">
                  <a:moveTo>
                    <a:pt x="411987" y="0"/>
                  </a:moveTo>
                  <a:lnTo>
                    <a:pt x="0" y="597153"/>
                  </a:lnTo>
                </a:path>
              </a:pathLst>
            </a:custGeom>
            <a:ln w="9144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7512616" y="2982467"/>
              <a:ext cx="545465" cy="188595"/>
            </a:xfrm>
            <a:custGeom>
              <a:avLst/>
              <a:gdLst/>
              <a:ahLst/>
              <a:cxnLst/>
              <a:rect l="l" t="t" r="r" b="b"/>
              <a:pathLst>
                <a:path w="545465" h="188594">
                  <a:moveTo>
                    <a:pt x="545211" y="0"/>
                  </a:moveTo>
                  <a:lnTo>
                    <a:pt x="0" y="188214"/>
                  </a:lnTo>
                </a:path>
              </a:pathLst>
            </a:custGeom>
            <a:ln w="9144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/>
            <p:cNvSpPr/>
            <p:nvPr/>
          </p:nvSpPr>
          <p:spPr>
            <a:xfrm>
              <a:off x="6145588" y="4683252"/>
              <a:ext cx="1317625" cy="705485"/>
            </a:xfrm>
            <a:custGeom>
              <a:avLst/>
              <a:gdLst/>
              <a:ahLst/>
              <a:cxnLst/>
              <a:rect l="l" t="t" r="r" b="b"/>
              <a:pathLst>
                <a:path w="1317625" h="705485">
                  <a:moveTo>
                    <a:pt x="1317625" y="7053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/>
            <p:cNvSpPr/>
            <p:nvPr/>
          </p:nvSpPr>
          <p:spPr>
            <a:xfrm>
              <a:off x="5878888" y="4866132"/>
              <a:ext cx="607695" cy="647065"/>
            </a:xfrm>
            <a:custGeom>
              <a:avLst/>
              <a:gdLst/>
              <a:ahLst/>
              <a:cxnLst/>
              <a:rect l="l" t="t" r="r" b="b"/>
              <a:pathLst>
                <a:path w="607695" h="647064">
                  <a:moveTo>
                    <a:pt x="607441" y="646811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/>
            <p:cNvSpPr/>
            <p:nvPr/>
          </p:nvSpPr>
          <p:spPr>
            <a:xfrm>
              <a:off x="5680768" y="4866132"/>
              <a:ext cx="142240" cy="462280"/>
            </a:xfrm>
            <a:custGeom>
              <a:avLst/>
              <a:gdLst/>
              <a:ahLst/>
              <a:cxnLst/>
              <a:rect l="l" t="t" r="r" b="b"/>
              <a:pathLst>
                <a:path w="142239" h="462279">
                  <a:moveTo>
                    <a:pt x="0" y="461899"/>
                  </a:moveTo>
                  <a:lnTo>
                    <a:pt x="142112" y="0"/>
                  </a:lnTo>
                </a:path>
              </a:pathLst>
            </a:custGeom>
            <a:ln w="9144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/>
            <p:cNvSpPr txBox="1"/>
            <p:nvPr/>
          </p:nvSpPr>
          <p:spPr>
            <a:xfrm>
              <a:off x="476409" y="4648961"/>
              <a:ext cx="98298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10" dirty="0">
                  <a:latin typeface="Arial"/>
                  <a:cs typeface="Arial"/>
                </a:rPr>
                <a:t>Hybrid</a:t>
              </a:r>
              <a:r>
                <a:rPr sz="1200" b="1" spc="-20" dirty="0">
                  <a:latin typeface="Arial"/>
                  <a:cs typeface="Arial"/>
                </a:rPr>
                <a:t> </a:t>
              </a:r>
              <a:r>
                <a:rPr sz="1200" b="1" dirty="0">
                  <a:latin typeface="Arial"/>
                  <a:cs typeface="Arial"/>
                </a:rPr>
                <a:t>Cloud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20" name="object 22"/>
            <p:cNvSpPr txBox="1"/>
            <p:nvPr/>
          </p:nvSpPr>
          <p:spPr>
            <a:xfrm>
              <a:off x="6038400" y="2908553"/>
              <a:ext cx="958215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dirty="0">
                  <a:latin typeface="Arial"/>
                  <a:cs typeface="Arial"/>
                </a:rPr>
                <a:t>Public</a:t>
              </a:r>
              <a:r>
                <a:rPr sz="1200" b="1" spc="-75" dirty="0">
                  <a:latin typeface="Arial"/>
                  <a:cs typeface="Arial"/>
                </a:rPr>
                <a:t> </a:t>
              </a:r>
              <a:r>
                <a:rPr sz="1200" b="1" dirty="0">
                  <a:latin typeface="Arial"/>
                  <a:cs typeface="Arial"/>
                </a:rPr>
                <a:t>Cloud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21" name="object 23"/>
            <p:cNvSpPr txBox="1"/>
            <p:nvPr/>
          </p:nvSpPr>
          <p:spPr>
            <a:xfrm>
              <a:off x="6817164" y="4767198"/>
              <a:ext cx="1337945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5" dirty="0">
                  <a:latin typeface="Arial"/>
                  <a:cs typeface="Arial"/>
                </a:rPr>
                <a:t>Community</a:t>
              </a:r>
              <a:r>
                <a:rPr sz="1200" b="1" spc="-45" dirty="0">
                  <a:latin typeface="Arial"/>
                  <a:cs typeface="Arial"/>
                </a:rPr>
                <a:t> </a:t>
              </a:r>
              <a:r>
                <a:rPr sz="1200" b="1" dirty="0">
                  <a:latin typeface="Arial"/>
                  <a:cs typeface="Arial"/>
                </a:rPr>
                <a:t>Cloud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22" name="object 24"/>
            <p:cNvSpPr/>
            <p:nvPr/>
          </p:nvSpPr>
          <p:spPr>
            <a:xfrm>
              <a:off x="5499412" y="4498847"/>
              <a:ext cx="646176" cy="36728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5"/>
            <p:cNvSpPr/>
            <p:nvPr/>
          </p:nvSpPr>
          <p:spPr>
            <a:xfrm>
              <a:off x="6422955" y="1872995"/>
              <a:ext cx="614172" cy="6858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6"/>
            <p:cNvSpPr/>
            <p:nvPr/>
          </p:nvSpPr>
          <p:spPr>
            <a:xfrm>
              <a:off x="6863392" y="3076955"/>
              <a:ext cx="786383" cy="42672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7"/>
            <p:cNvSpPr/>
            <p:nvPr/>
          </p:nvSpPr>
          <p:spPr>
            <a:xfrm>
              <a:off x="6201976" y="3843528"/>
              <a:ext cx="786383" cy="42824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8"/>
            <p:cNvSpPr/>
            <p:nvPr/>
          </p:nvSpPr>
          <p:spPr>
            <a:xfrm>
              <a:off x="1114863" y="5053584"/>
              <a:ext cx="559308" cy="62331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9"/>
            <p:cNvSpPr/>
            <p:nvPr/>
          </p:nvSpPr>
          <p:spPr>
            <a:xfrm>
              <a:off x="8091736" y="2430779"/>
              <a:ext cx="614172" cy="6858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30"/>
            <p:cNvSpPr/>
            <p:nvPr/>
          </p:nvSpPr>
          <p:spPr>
            <a:xfrm>
              <a:off x="7361740" y="5332476"/>
              <a:ext cx="614172" cy="6858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31"/>
            <p:cNvSpPr/>
            <p:nvPr/>
          </p:nvSpPr>
          <p:spPr>
            <a:xfrm>
              <a:off x="6368092" y="5292852"/>
              <a:ext cx="614172" cy="6858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2"/>
            <p:cNvSpPr/>
            <p:nvPr/>
          </p:nvSpPr>
          <p:spPr>
            <a:xfrm>
              <a:off x="5372920" y="5327903"/>
              <a:ext cx="614172" cy="6858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3"/>
            <p:cNvSpPr/>
            <p:nvPr/>
          </p:nvSpPr>
          <p:spPr>
            <a:xfrm>
              <a:off x="4834947" y="3922776"/>
              <a:ext cx="649224" cy="3550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4"/>
            <p:cNvSpPr/>
            <p:nvPr/>
          </p:nvSpPr>
          <p:spPr>
            <a:xfrm>
              <a:off x="1518724" y="2270760"/>
              <a:ext cx="614172" cy="6858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5"/>
            <p:cNvSpPr/>
            <p:nvPr/>
          </p:nvSpPr>
          <p:spPr>
            <a:xfrm>
              <a:off x="5603044" y="2531364"/>
              <a:ext cx="992505" cy="675005"/>
            </a:xfrm>
            <a:custGeom>
              <a:avLst/>
              <a:gdLst/>
              <a:ahLst/>
              <a:cxnLst/>
              <a:rect l="l" t="t" r="r" b="b"/>
              <a:pathLst>
                <a:path w="992504" h="675005">
                  <a:moveTo>
                    <a:pt x="992250" y="0"/>
                  </a:moveTo>
                  <a:lnTo>
                    <a:pt x="0" y="674497"/>
                  </a:lnTo>
                </a:path>
              </a:pathLst>
            </a:custGeom>
            <a:ln w="9144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6"/>
            <p:cNvSpPr/>
            <p:nvPr/>
          </p:nvSpPr>
          <p:spPr>
            <a:xfrm>
              <a:off x="2244147" y="5097779"/>
              <a:ext cx="693420" cy="39319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7"/>
            <p:cNvSpPr/>
            <p:nvPr/>
          </p:nvSpPr>
          <p:spPr>
            <a:xfrm>
              <a:off x="5426259" y="4203191"/>
              <a:ext cx="254000" cy="395605"/>
            </a:xfrm>
            <a:custGeom>
              <a:avLst/>
              <a:gdLst/>
              <a:ahLst/>
              <a:cxnLst/>
              <a:rect l="l" t="t" r="r" b="b"/>
              <a:pathLst>
                <a:path w="254000" h="395604">
                  <a:moveTo>
                    <a:pt x="253491" y="3953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8"/>
            <p:cNvSpPr/>
            <p:nvPr/>
          </p:nvSpPr>
          <p:spPr>
            <a:xfrm>
              <a:off x="2844603" y="2435351"/>
              <a:ext cx="614171" cy="6858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9"/>
            <p:cNvSpPr/>
            <p:nvPr/>
          </p:nvSpPr>
          <p:spPr>
            <a:xfrm>
              <a:off x="871024" y="3076955"/>
              <a:ext cx="612648" cy="6858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40"/>
            <p:cNvSpPr/>
            <p:nvPr/>
          </p:nvSpPr>
          <p:spPr>
            <a:xfrm>
              <a:off x="7462324" y="2022348"/>
              <a:ext cx="528827" cy="58978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41"/>
            <p:cNvSpPr/>
            <p:nvPr/>
          </p:nvSpPr>
          <p:spPr>
            <a:xfrm>
              <a:off x="3214936" y="3028188"/>
              <a:ext cx="2098040" cy="249554"/>
            </a:xfrm>
            <a:custGeom>
              <a:avLst/>
              <a:gdLst/>
              <a:ahLst/>
              <a:cxnLst/>
              <a:rect l="l" t="t" r="r" b="b"/>
              <a:pathLst>
                <a:path w="2098040" h="249554">
                  <a:moveTo>
                    <a:pt x="0" y="0"/>
                  </a:moveTo>
                  <a:lnTo>
                    <a:pt x="2098040" y="249300"/>
                  </a:lnTo>
                </a:path>
              </a:pathLst>
            </a:custGeom>
            <a:ln w="9144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2"/>
            <p:cNvSpPr/>
            <p:nvPr/>
          </p:nvSpPr>
          <p:spPr>
            <a:xfrm>
              <a:off x="5251000" y="3636264"/>
              <a:ext cx="342265" cy="352425"/>
            </a:xfrm>
            <a:custGeom>
              <a:avLst/>
              <a:gdLst/>
              <a:ahLst/>
              <a:cxnLst/>
              <a:rect l="l" t="t" r="r" b="b"/>
              <a:pathLst>
                <a:path w="342264" h="352425">
                  <a:moveTo>
                    <a:pt x="0" y="352298"/>
                  </a:moveTo>
                  <a:lnTo>
                    <a:pt x="342264" y="0"/>
                  </a:lnTo>
                </a:path>
              </a:pathLst>
            </a:custGeom>
            <a:ln w="9144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3"/>
            <p:cNvSpPr/>
            <p:nvPr/>
          </p:nvSpPr>
          <p:spPr>
            <a:xfrm>
              <a:off x="1876863" y="2845307"/>
              <a:ext cx="3158490" cy="1125855"/>
            </a:xfrm>
            <a:custGeom>
              <a:avLst/>
              <a:gdLst/>
              <a:ahLst/>
              <a:cxnLst/>
              <a:rect l="l" t="t" r="r" b="b"/>
              <a:pathLst>
                <a:path w="3158490" h="1125854">
                  <a:moveTo>
                    <a:pt x="0" y="0"/>
                  </a:moveTo>
                  <a:lnTo>
                    <a:pt x="3158363" y="1125346"/>
                  </a:lnTo>
                </a:path>
              </a:pathLst>
            </a:custGeom>
            <a:ln w="9143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4"/>
            <p:cNvSpPr/>
            <p:nvPr/>
          </p:nvSpPr>
          <p:spPr>
            <a:xfrm>
              <a:off x="1271836" y="3663696"/>
              <a:ext cx="3564890" cy="436880"/>
            </a:xfrm>
            <a:custGeom>
              <a:avLst/>
              <a:gdLst/>
              <a:ahLst/>
              <a:cxnLst/>
              <a:rect l="l" t="t" r="r" b="b"/>
              <a:pathLst>
                <a:path w="3564890" h="436879">
                  <a:moveTo>
                    <a:pt x="0" y="0"/>
                  </a:moveTo>
                  <a:lnTo>
                    <a:pt x="3564382" y="436498"/>
                  </a:lnTo>
                </a:path>
              </a:pathLst>
            </a:custGeom>
            <a:ln w="9144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3"/>
          <p:cNvSpPr txBox="1">
            <a:spLocks/>
          </p:cNvSpPr>
          <p:nvPr/>
        </p:nvSpPr>
        <p:spPr>
          <a:xfrm>
            <a:off x="2888374" y="1353825"/>
            <a:ext cx="3377357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000" dirty="0" smtClean="0"/>
              <a:t>Contact </a:t>
            </a:r>
            <a:r>
              <a:rPr lang="en-CA" sz="2000" spc="-5" dirty="0" smtClean="0"/>
              <a:t>Center </a:t>
            </a:r>
            <a:r>
              <a:rPr lang="en-CA" sz="2000" dirty="0" smtClean="0"/>
              <a:t>Service</a:t>
            </a:r>
            <a:r>
              <a:rPr lang="en-CA" sz="2000" spc="-105" dirty="0" smtClean="0"/>
              <a:t> </a:t>
            </a:r>
            <a:r>
              <a:rPr lang="en-CA" sz="2000" dirty="0" smtClean="0"/>
              <a:t>Provider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1753154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-Presentation-HeaderFoot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698156104"/>
              </p:ext>
            </p:extLst>
          </p:nvPr>
        </p:nvGraphicFramePr>
        <p:xfrm>
          <a:off x="791180" y="188640"/>
          <a:ext cx="8245316" cy="5636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/>
          <p:cNvSpPr/>
          <p:nvPr/>
        </p:nvSpPr>
        <p:spPr>
          <a:xfrm>
            <a:off x="683568" y="1556792"/>
            <a:ext cx="350345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 Global </a:t>
            </a:r>
          </a:p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footprint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922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3053657" y="1412776"/>
            <a:ext cx="3046791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smtClean="0"/>
              <a:t>Why</a:t>
            </a:r>
            <a:r>
              <a:rPr lang="en-CA" sz="2800" spc="-50" dirty="0" smtClean="0"/>
              <a:t> </a:t>
            </a:r>
            <a:r>
              <a:rPr lang="en-CA" sz="2800" spc="-5" dirty="0" smtClean="0"/>
              <a:t>Multi-Tenancy?</a:t>
            </a:r>
            <a:endParaRPr lang="en-CA" sz="2800" spc="-5" dirty="0"/>
          </a:p>
        </p:txBody>
      </p:sp>
      <p:sp>
        <p:nvSpPr>
          <p:cNvPr id="4" name="object 7"/>
          <p:cNvSpPr txBox="1"/>
          <p:nvPr/>
        </p:nvSpPr>
        <p:spPr>
          <a:xfrm>
            <a:off x="1178290" y="1988840"/>
            <a:ext cx="6812601" cy="3577903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spc="-5" dirty="0">
                <a:latin typeface="Calibri"/>
                <a:cs typeface="Calibri"/>
              </a:rPr>
              <a:t>Economies of </a:t>
            </a:r>
            <a:r>
              <a:rPr dirty="0">
                <a:latin typeface="Calibri"/>
                <a:cs typeface="Calibri"/>
              </a:rPr>
              <a:t>Scale </a:t>
            </a:r>
            <a:r>
              <a:rPr spc="-5" dirty="0">
                <a:latin typeface="Calibri"/>
                <a:cs typeface="Calibri"/>
              </a:rPr>
              <a:t>(cost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savings)</a:t>
            </a:r>
            <a:endParaRPr dirty="0">
              <a:latin typeface="Calibri"/>
              <a:cs typeface="Calibri"/>
            </a:endParaRPr>
          </a:p>
          <a:p>
            <a:pPr marL="869949" lvl="1" indent="-285750">
              <a:spcBef>
                <a:spcPts val="509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dirty="0">
                <a:latin typeface="Calibri"/>
                <a:cs typeface="Calibri"/>
              </a:rPr>
              <a:t>Better </a:t>
            </a:r>
            <a:r>
              <a:rPr sz="1400" spc="-5" dirty="0">
                <a:latin typeface="Calibri"/>
                <a:cs typeface="Calibri"/>
              </a:rPr>
              <a:t>utilization of shared </a:t>
            </a:r>
            <a:r>
              <a:rPr sz="1400" dirty="0">
                <a:latin typeface="Calibri"/>
                <a:cs typeface="Calibri"/>
              </a:rPr>
              <a:t>resources </a:t>
            </a:r>
            <a:r>
              <a:rPr sz="1400" spc="-5" dirty="0">
                <a:latin typeface="Calibri"/>
                <a:cs typeface="Calibri"/>
              </a:rPr>
              <a:t>such as hardware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databases</a:t>
            </a:r>
            <a:endParaRPr sz="1400" dirty="0">
              <a:latin typeface="Calibri"/>
              <a:cs typeface="Calibri"/>
            </a:endParaRPr>
          </a:p>
          <a:p>
            <a:pPr marL="869949" lvl="1" indent="-285750">
              <a:spcBef>
                <a:spcPts val="484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spc="-5" dirty="0">
                <a:latin typeface="Calibri"/>
                <a:cs typeface="Calibri"/>
              </a:rPr>
              <a:t>Single point of administration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5" dirty="0">
                <a:latin typeface="Calibri"/>
                <a:cs typeface="Calibri"/>
              </a:rPr>
              <a:t>operational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expertise</a:t>
            </a:r>
            <a:endParaRPr sz="1400" dirty="0">
              <a:latin typeface="Calibri"/>
              <a:cs typeface="Calibri"/>
            </a:endParaRPr>
          </a:p>
          <a:p>
            <a:pPr marL="869949" lvl="1" indent="-285750">
              <a:spcBef>
                <a:spcPts val="480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dirty="0">
                <a:latin typeface="Calibri"/>
                <a:cs typeface="Calibri"/>
              </a:rPr>
              <a:t>One </a:t>
            </a:r>
            <a:r>
              <a:rPr sz="1400" spc="-5" dirty="0">
                <a:latin typeface="Calibri"/>
                <a:cs typeface="Calibri"/>
              </a:rPr>
              <a:t>large system often cheaper </a:t>
            </a:r>
            <a:r>
              <a:rPr sz="1400" dirty="0">
                <a:latin typeface="Calibri"/>
                <a:cs typeface="Calibri"/>
              </a:rPr>
              <a:t>than equivalent 10 </a:t>
            </a:r>
            <a:r>
              <a:rPr sz="1400" spc="-5" dirty="0">
                <a:latin typeface="Calibri"/>
                <a:cs typeface="Calibri"/>
              </a:rPr>
              <a:t>smaller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systems</a:t>
            </a:r>
            <a:endParaRPr sz="1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45"/>
              </a:spcBef>
              <a:buFont typeface="Arial" panose="020B0604020202020204" pitchFamily="34" charset="0"/>
              <a:buChar char="•"/>
            </a:pPr>
            <a:r>
              <a:rPr spc="-5" dirty="0">
                <a:latin typeface="Calibri"/>
                <a:cs typeface="Calibri"/>
              </a:rPr>
              <a:t>Higher Scalability and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Reliability</a:t>
            </a:r>
          </a:p>
          <a:p>
            <a:pPr marL="869949" lvl="1" indent="-285750">
              <a:spcBef>
                <a:spcPts val="509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spc="-5" dirty="0">
                <a:latin typeface="Calibri"/>
                <a:cs typeface="Calibri"/>
              </a:rPr>
              <a:t>Large scale deployments </a:t>
            </a:r>
            <a:r>
              <a:rPr sz="1400" dirty="0">
                <a:latin typeface="Calibri"/>
                <a:cs typeface="Calibri"/>
              </a:rPr>
              <a:t>can </a:t>
            </a:r>
            <a:r>
              <a:rPr sz="1400" spc="-5" dirty="0">
                <a:latin typeface="Calibri"/>
                <a:cs typeface="Calibri"/>
              </a:rPr>
              <a:t>offer n+1 resilience </a:t>
            </a:r>
            <a:r>
              <a:rPr sz="1400" dirty="0">
                <a:latin typeface="Calibri"/>
                <a:cs typeface="Calibri"/>
              </a:rPr>
              <a:t>to end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users</a:t>
            </a:r>
            <a:endParaRPr sz="1400" dirty="0">
              <a:latin typeface="Calibri"/>
              <a:cs typeface="Calibri"/>
            </a:endParaRPr>
          </a:p>
          <a:p>
            <a:pPr marL="869949" lvl="1" indent="-285750">
              <a:spcBef>
                <a:spcPts val="480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spc="-5" dirty="0">
                <a:latin typeface="Calibri"/>
                <a:cs typeface="Calibri"/>
              </a:rPr>
              <a:t>Shared resources </a:t>
            </a:r>
            <a:r>
              <a:rPr sz="1400" dirty="0">
                <a:latin typeface="Calibri"/>
                <a:cs typeface="Calibri"/>
              </a:rPr>
              <a:t>enable </a:t>
            </a:r>
            <a:r>
              <a:rPr sz="1400" spc="-5" dirty="0">
                <a:latin typeface="Calibri"/>
                <a:cs typeface="Calibri"/>
              </a:rPr>
              <a:t>flexible up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5" dirty="0">
                <a:latin typeface="Calibri"/>
                <a:cs typeface="Calibri"/>
              </a:rPr>
              <a:t>down scaling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capacity</a:t>
            </a:r>
          </a:p>
          <a:p>
            <a:pPr marL="869949" lvl="1" indent="-285750">
              <a:spcBef>
                <a:spcPts val="480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spc="-5" dirty="0">
                <a:latin typeface="Calibri"/>
                <a:cs typeface="Calibri"/>
              </a:rPr>
              <a:t>Carrier </a:t>
            </a:r>
            <a:r>
              <a:rPr sz="1400" dirty="0">
                <a:latin typeface="Calibri"/>
                <a:cs typeface="Calibri"/>
              </a:rPr>
              <a:t>grade </a:t>
            </a:r>
            <a:r>
              <a:rPr sz="1400" spc="-5" dirty="0">
                <a:latin typeface="Calibri"/>
                <a:cs typeface="Calibri"/>
              </a:rPr>
              <a:t>operational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5" dirty="0">
                <a:latin typeface="Calibri"/>
                <a:cs typeface="Calibri"/>
              </a:rPr>
              <a:t>monitoring on </a:t>
            </a:r>
            <a:r>
              <a:rPr sz="1400" dirty="0">
                <a:latin typeface="Calibri"/>
                <a:cs typeface="Calibri"/>
              </a:rPr>
              <a:t>24 x 7 </a:t>
            </a:r>
            <a:r>
              <a:rPr sz="1400" spc="-5" dirty="0">
                <a:latin typeface="Calibri"/>
                <a:cs typeface="Calibri"/>
              </a:rPr>
              <a:t>basis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provided</a:t>
            </a:r>
            <a:endParaRPr sz="1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spc="-5" dirty="0">
                <a:latin typeface="Calibri"/>
                <a:cs typeface="Calibri"/>
              </a:rPr>
              <a:t>Self Control </a:t>
            </a:r>
            <a:r>
              <a:rPr dirty="0">
                <a:latin typeface="Calibri"/>
                <a:cs typeface="Calibri"/>
              </a:rPr>
              <a:t>to the </a:t>
            </a:r>
            <a:r>
              <a:rPr spc="-5" dirty="0">
                <a:latin typeface="Calibri"/>
                <a:cs typeface="Calibri"/>
              </a:rPr>
              <a:t>Individual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Tenant</a:t>
            </a:r>
            <a:endParaRPr dirty="0">
              <a:latin typeface="Calibri"/>
              <a:cs typeface="Calibri"/>
            </a:endParaRPr>
          </a:p>
          <a:p>
            <a:pPr marL="869949" marR="267335" lvl="1" indent="-285750">
              <a:spcBef>
                <a:spcPts val="509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dirty="0">
                <a:latin typeface="Calibri"/>
                <a:cs typeface="Calibri"/>
              </a:rPr>
              <a:t>Individual tenants </a:t>
            </a:r>
            <a:r>
              <a:rPr sz="1400" spc="-5" dirty="0">
                <a:latin typeface="Calibri"/>
                <a:cs typeface="Calibri"/>
              </a:rPr>
              <a:t>have full </a:t>
            </a:r>
            <a:r>
              <a:rPr sz="1400" dirty="0">
                <a:latin typeface="Calibri"/>
                <a:cs typeface="Calibri"/>
              </a:rPr>
              <a:t>control </a:t>
            </a:r>
            <a:r>
              <a:rPr sz="1400" spc="-5" dirty="0">
                <a:latin typeface="Calibri"/>
                <a:cs typeface="Calibri"/>
              </a:rPr>
              <a:t>over </a:t>
            </a:r>
            <a:r>
              <a:rPr sz="1400" dirty="0">
                <a:latin typeface="Calibri"/>
                <a:cs typeface="Calibri"/>
              </a:rPr>
              <a:t>their </a:t>
            </a:r>
            <a:r>
              <a:rPr sz="1400" spc="-5" dirty="0">
                <a:latin typeface="Calibri"/>
                <a:cs typeface="Calibri"/>
              </a:rPr>
              <a:t>own configuration </a:t>
            </a:r>
            <a:r>
              <a:rPr sz="1400" dirty="0">
                <a:latin typeface="Calibri"/>
                <a:cs typeface="Calibri"/>
              </a:rPr>
              <a:t>and  </a:t>
            </a:r>
            <a:r>
              <a:rPr sz="1400" spc="-5" dirty="0">
                <a:latin typeface="Calibri"/>
                <a:cs typeface="Calibri"/>
              </a:rPr>
              <a:t>settings</a:t>
            </a:r>
            <a:endParaRPr sz="1400" dirty="0">
              <a:latin typeface="Calibri"/>
              <a:cs typeface="Calibri"/>
            </a:endParaRPr>
          </a:p>
          <a:p>
            <a:pPr marL="869949" lvl="1" indent="-285750">
              <a:spcBef>
                <a:spcPts val="480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spc="-5" dirty="0">
                <a:latin typeface="Calibri"/>
                <a:cs typeface="Calibri"/>
              </a:rPr>
              <a:t>Virtual partitioning </a:t>
            </a:r>
            <a:r>
              <a:rPr sz="1400" dirty="0">
                <a:latin typeface="Calibri"/>
                <a:cs typeface="Calibri"/>
              </a:rPr>
              <a:t>enable </a:t>
            </a:r>
            <a:r>
              <a:rPr sz="1400" spc="-5" dirty="0">
                <a:latin typeface="Calibri"/>
                <a:cs typeface="Calibri"/>
              </a:rPr>
              <a:t>individual </a:t>
            </a:r>
            <a:r>
              <a:rPr sz="1400" dirty="0">
                <a:latin typeface="Calibri"/>
                <a:cs typeface="Calibri"/>
              </a:rPr>
              <a:t>tenants to </a:t>
            </a:r>
            <a:r>
              <a:rPr sz="1400" spc="-5" dirty="0">
                <a:latin typeface="Calibri"/>
                <a:cs typeface="Calibri"/>
              </a:rPr>
              <a:t>operate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autonomously</a:t>
            </a:r>
          </a:p>
          <a:p>
            <a:pPr marL="869949" lvl="1" indent="-285750">
              <a:spcBef>
                <a:spcPts val="480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spc="-5" dirty="0">
                <a:latin typeface="Calibri"/>
                <a:cs typeface="Calibri"/>
              </a:rPr>
              <a:t>Limited skills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5" dirty="0">
                <a:latin typeface="Calibri"/>
                <a:cs typeface="Calibri"/>
              </a:rPr>
              <a:t>resources needed </a:t>
            </a:r>
            <a:r>
              <a:rPr sz="1400" dirty="0">
                <a:latin typeface="Calibri"/>
                <a:cs typeface="Calibri"/>
              </a:rPr>
              <a:t>to </a:t>
            </a:r>
            <a:r>
              <a:rPr sz="1400" spc="-5" dirty="0">
                <a:latin typeface="Calibri"/>
                <a:cs typeface="Calibri"/>
              </a:rPr>
              <a:t>operate </a:t>
            </a:r>
            <a:r>
              <a:rPr sz="1400" dirty="0">
                <a:latin typeface="Calibri"/>
                <a:cs typeface="Calibri"/>
              </a:rPr>
              <a:t>‘own’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software</a:t>
            </a:r>
            <a:endParaRPr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7244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2912678" y="1196752"/>
            <a:ext cx="4395626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err="1" smtClean="0"/>
              <a:t>GLCCaaS</a:t>
            </a:r>
            <a:r>
              <a:rPr lang="en-CA" sz="2800" dirty="0" smtClean="0"/>
              <a:t> Product</a:t>
            </a:r>
            <a:r>
              <a:rPr lang="en-CA" sz="2800" spc="-95" dirty="0" smtClean="0"/>
              <a:t> </a:t>
            </a:r>
            <a:r>
              <a:rPr lang="en-CA" sz="2800" dirty="0" smtClean="0"/>
              <a:t>Strategy</a:t>
            </a:r>
            <a:endParaRPr lang="en-CA" sz="2800" dirty="0"/>
          </a:p>
        </p:txBody>
      </p:sp>
      <p:sp>
        <p:nvSpPr>
          <p:cNvPr id="4" name="object 9"/>
          <p:cNvSpPr txBox="1"/>
          <p:nvPr/>
        </p:nvSpPr>
        <p:spPr>
          <a:xfrm>
            <a:off x="847063" y="1772816"/>
            <a:ext cx="7459980" cy="39215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Be the </a:t>
            </a:r>
            <a:r>
              <a:rPr spc="-5" dirty="0">
                <a:latin typeface="Calibri"/>
                <a:cs typeface="Calibri"/>
              </a:rPr>
              <a:t>preferred platform for service providers </a:t>
            </a:r>
            <a:r>
              <a:rPr dirty="0">
                <a:latin typeface="Calibri"/>
                <a:cs typeface="Calibri"/>
              </a:rPr>
              <a:t>to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5" dirty="0" smtClean="0">
                <a:latin typeface="Calibri"/>
                <a:cs typeface="Calibri"/>
              </a:rPr>
              <a:t>deliver</a:t>
            </a:r>
            <a:r>
              <a:rPr lang="en-CA" dirty="0">
                <a:latin typeface="Calibri"/>
                <a:cs typeface="Calibri"/>
              </a:rPr>
              <a:t> </a:t>
            </a:r>
            <a:r>
              <a:rPr dirty="0" smtClean="0">
                <a:latin typeface="Calibri"/>
                <a:cs typeface="Calibri"/>
              </a:rPr>
              <a:t>contact </a:t>
            </a:r>
            <a:r>
              <a:rPr spc="-5" dirty="0">
                <a:latin typeface="Calibri"/>
                <a:cs typeface="Calibri"/>
              </a:rPr>
              <a:t>center services </a:t>
            </a:r>
            <a:r>
              <a:rPr dirty="0">
                <a:latin typeface="Calibri"/>
                <a:cs typeface="Calibri"/>
              </a:rPr>
              <a:t>to their customers </a:t>
            </a:r>
            <a:r>
              <a:rPr spc="-5" dirty="0">
                <a:latin typeface="Calibri"/>
                <a:cs typeface="Calibri"/>
              </a:rPr>
              <a:t>based</a:t>
            </a:r>
            <a:r>
              <a:rPr spc="-10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on</a:t>
            </a:r>
            <a:r>
              <a:rPr spc="-10" dirty="0" smtClean="0">
                <a:latin typeface="Calibri"/>
                <a:cs typeface="Calibri"/>
              </a:rPr>
              <a:t>:</a:t>
            </a:r>
            <a:endParaRPr lang="en-CA" spc="-10" dirty="0" smtClean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9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Arial" panose="020B0604020202020204" pitchFamily="34" charset="0"/>
              <a:buChar char="•"/>
            </a:pPr>
            <a:r>
              <a:rPr dirty="0">
                <a:latin typeface="Calibri"/>
                <a:cs typeface="Calibri"/>
              </a:rPr>
              <a:t>Reliability, </a:t>
            </a:r>
            <a:r>
              <a:rPr spc="-5" dirty="0">
                <a:latin typeface="Calibri"/>
                <a:cs typeface="Calibri"/>
              </a:rPr>
              <a:t>scalability and operational</a:t>
            </a:r>
            <a:r>
              <a:rPr spc="-6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management</a:t>
            </a:r>
            <a:endParaRPr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</a:pPr>
            <a:r>
              <a:rPr spc="-5" dirty="0">
                <a:latin typeface="Calibri"/>
                <a:cs typeface="Calibri"/>
              </a:rPr>
              <a:t>Total </a:t>
            </a:r>
            <a:r>
              <a:rPr dirty="0">
                <a:latin typeface="Calibri"/>
                <a:cs typeface="Calibri"/>
              </a:rPr>
              <a:t>cost </a:t>
            </a:r>
            <a:r>
              <a:rPr spc="-5" dirty="0">
                <a:latin typeface="Calibri"/>
                <a:cs typeface="Calibri"/>
              </a:rPr>
              <a:t>of ownership </a:t>
            </a:r>
            <a:r>
              <a:rPr spc="-10" dirty="0">
                <a:latin typeface="Calibri"/>
                <a:cs typeface="Calibri"/>
              </a:rPr>
              <a:t>of </a:t>
            </a:r>
            <a:r>
              <a:rPr spc="-5" dirty="0">
                <a:latin typeface="Calibri"/>
                <a:cs typeface="Calibri"/>
              </a:rPr>
              <a:t>delivering </a:t>
            </a:r>
            <a:r>
              <a:rPr dirty="0">
                <a:latin typeface="Calibri"/>
                <a:cs typeface="Calibri"/>
              </a:rPr>
              <a:t>contact </a:t>
            </a:r>
            <a:r>
              <a:rPr spc="-5" dirty="0">
                <a:latin typeface="Calibri"/>
                <a:cs typeface="Calibri"/>
              </a:rPr>
              <a:t>center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services</a:t>
            </a:r>
            <a:endParaRPr dirty="0">
              <a:latin typeface="Calibri"/>
              <a:cs typeface="Calibri"/>
            </a:endParaRPr>
          </a:p>
          <a:p>
            <a:pPr marL="869949" lvl="1" indent="-285750">
              <a:spcBef>
                <a:spcPts val="505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dirty="0">
                <a:latin typeface="Calibri"/>
                <a:cs typeface="Calibri"/>
              </a:rPr>
              <a:t>Multi tenant platform </a:t>
            </a:r>
            <a:r>
              <a:rPr sz="1400" spc="-5" dirty="0">
                <a:latin typeface="Calibri"/>
                <a:cs typeface="Calibri"/>
              </a:rPr>
              <a:t>with shared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resources</a:t>
            </a:r>
            <a:endParaRPr sz="1400" dirty="0">
              <a:latin typeface="Calibri"/>
              <a:cs typeface="Calibri"/>
            </a:endParaRPr>
          </a:p>
          <a:p>
            <a:pPr marL="869949" lvl="1" indent="-285750">
              <a:spcBef>
                <a:spcPts val="484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spc="-5" dirty="0">
                <a:latin typeface="Calibri"/>
                <a:cs typeface="Calibri"/>
              </a:rPr>
              <a:t>Lowest operational costs with </a:t>
            </a:r>
            <a:r>
              <a:rPr sz="1400" dirty="0">
                <a:latin typeface="Calibri"/>
                <a:cs typeface="Calibri"/>
              </a:rPr>
              <a:t>tenant </a:t>
            </a:r>
            <a:r>
              <a:rPr sz="1400" spc="-5" dirty="0">
                <a:latin typeface="Calibri"/>
                <a:cs typeface="Calibri"/>
              </a:rPr>
              <a:t>self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administration</a:t>
            </a:r>
            <a:endParaRPr sz="1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45"/>
              </a:spcBef>
              <a:buFont typeface="Arial" panose="020B0604020202020204" pitchFamily="34" charset="0"/>
              <a:buChar char="•"/>
            </a:pPr>
            <a:r>
              <a:rPr spc="-5" dirty="0">
                <a:latin typeface="Calibri"/>
                <a:cs typeface="Calibri"/>
              </a:rPr>
              <a:t>Adaptability and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integrations</a:t>
            </a:r>
          </a:p>
          <a:p>
            <a:pPr marL="869949" lvl="1" indent="-285750">
              <a:spcBef>
                <a:spcPts val="509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dirty="0">
                <a:latin typeface="Calibri"/>
                <a:cs typeface="Calibri"/>
              </a:rPr>
              <a:t>Full open interfaces </a:t>
            </a:r>
            <a:r>
              <a:rPr sz="1400" spc="-5" dirty="0">
                <a:latin typeface="Calibri"/>
                <a:cs typeface="Calibri"/>
              </a:rPr>
              <a:t>for standard, flexible </a:t>
            </a:r>
            <a:r>
              <a:rPr sz="1400" dirty="0">
                <a:latin typeface="Calibri"/>
                <a:cs typeface="Calibri"/>
              </a:rPr>
              <a:t>and easy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integrations</a:t>
            </a:r>
          </a:p>
          <a:p>
            <a:pPr marL="869949" lvl="1" indent="-285750">
              <a:spcBef>
                <a:spcPts val="480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spc="-5" dirty="0">
                <a:latin typeface="Calibri"/>
                <a:cs typeface="Calibri"/>
              </a:rPr>
              <a:t>Customizable </a:t>
            </a:r>
            <a:r>
              <a:rPr sz="1400" dirty="0">
                <a:latin typeface="Calibri"/>
                <a:cs typeface="Calibri"/>
              </a:rPr>
              <a:t>to </a:t>
            </a:r>
            <a:r>
              <a:rPr sz="1400" spc="-5" dirty="0">
                <a:latin typeface="Calibri"/>
                <a:cs typeface="Calibri"/>
              </a:rPr>
              <a:t>service provider and </a:t>
            </a:r>
            <a:r>
              <a:rPr sz="1400" dirty="0">
                <a:latin typeface="Calibri"/>
                <a:cs typeface="Calibri"/>
              </a:rPr>
              <a:t>end-customer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requirements</a:t>
            </a:r>
          </a:p>
          <a:p>
            <a:pPr marL="355600" indent="-342900">
              <a:lnSpc>
                <a:spcPct val="100000"/>
              </a:lnSpc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spc="-5" dirty="0">
                <a:latin typeface="Calibri"/>
                <a:cs typeface="Calibri"/>
              </a:rPr>
              <a:t>Customer </a:t>
            </a:r>
            <a:r>
              <a:rPr dirty="0">
                <a:latin typeface="Calibri"/>
                <a:cs typeface="Calibri"/>
              </a:rPr>
              <a:t>Interaction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capabilities</a:t>
            </a:r>
            <a:endParaRPr dirty="0">
              <a:latin typeface="Calibri"/>
              <a:cs typeface="Calibri"/>
            </a:endParaRPr>
          </a:p>
          <a:p>
            <a:pPr marL="869949" lvl="1" indent="-285750">
              <a:spcBef>
                <a:spcPts val="509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dirty="0">
                <a:latin typeface="Calibri"/>
                <a:cs typeface="Calibri"/>
              </a:rPr>
              <a:t>Rich </a:t>
            </a:r>
            <a:r>
              <a:rPr sz="1400" spc="-5" dirty="0">
                <a:latin typeface="Calibri"/>
                <a:cs typeface="Calibri"/>
              </a:rPr>
              <a:t>multi media </a:t>
            </a:r>
            <a:r>
              <a:rPr sz="1400" dirty="0">
                <a:latin typeface="Calibri"/>
                <a:cs typeface="Calibri"/>
              </a:rPr>
              <a:t>interaction routing and </a:t>
            </a:r>
            <a:r>
              <a:rPr sz="1400" spc="-5" dirty="0">
                <a:latin typeface="Calibri"/>
                <a:cs typeface="Calibri"/>
              </a:rPr>
              <a:t>self services</a:t>
            </a:r>
            <a:endParaRPr sz="1400" dirty="0">
              <a:latin typeface="Calibri"/>
              <a:cs typeface="Calibri"/>
            </a:endParaRPr>
          </a:p>
          <a:p>
            <a:pPr marL="869949" lvl="1" indent="-285750">
              <a:spcBef>
                <a:spcPts val="480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dirty="0">
                <a:latin typeface="Calibri"/>
                <a:cs typeface="Calibri"/>
              </a:rPr>
              <a:t>Enhanced functionality and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features</a:t>
            </a:r>
            <a:endParaRPr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154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1907704" y="1340768"/>
            <a:ext cx="5328592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smtClean="0"/>
              <a:t>Service Provider </a:t>
            </a:r>
            <a:r>
              <a:rPr lang="en-CA" sz="2800" spc="-5" dirty="0" smtClean="0"/>
              <a:t>Features &amp;</a:t>
            </a:r>
            <a:r>
              <a:rPr lang="en-CA" sz="2800" spc="-85" dirty="0" smtClean="0"/>
              <a:t> </a:t>
            </a:r>
            <a:r>
              <a:rPr lang="en-CA" sz="2800" spc="-5" dirty="0" smtClean="0"/>
              <a:t>Benefits</a:t>
            </a:r>
            <a:endParaRPr lang="en-CA" sz="2800" spc="-5" dirty="0"/>
          </a:p>
        </p:txBody>
      </p:sp>
      <p:sp>
        <p:nvSpPr>
          <p:cNvPr id="4" name="object 9"/>
          <p:cNvSpPr txBox="1"/>
          <p:nvPr/>
        </p:nvSpPr>
        <p:spPr>
          <a:xfrm>
            <a:off x="762317" y="2060848"/>
            <a:ext cx="7619365" cy="31352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spc="-5" dirty="0">
                <a:latin typeface="Calibri"/>
                <a:cs typeface="Calibri"/>
              </a:rPr>
              <a:t>Increase operational </a:t>
            </a:r>
            <a:r>
              <a:rPr dirty="0">
                <a:latin typeface="Calibri"/>
                <a:cs typeface="Calibri"/>
              </a:rPr>
              <a:t>efficiency with </a:t>
            </a:r>
            <a:r>
              <a:rPr spc="-5" dirty="0">
                <a:latin typeface="Calibri"/>
                <a:cs typeface="Calibri"/>
              </a:rPr>
              <a:t>secure,</a:t>
            </a:r>
            <a:r>
              <a:rPr spc="-5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multi-tenant</a:t>
            </a:r>
          </a:p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dirty="0">
                <a:latin typeface="Calibri"/>
                <a:cs typeface="Calibri"/>
              </a:rPr>
              <a:t>cloud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platform</a:t>
            </a:r>
            <a:endParaRPr dirty="0">
              <a:latin typeface="Calibri"/>
              <a:cs typeface="Calibri"/>
            </a:endParaRPr>
          </a:p>
          <a:p>
            <a:pPr marL="355600" marR="264795" indent="-342900">
              <a:lnSpc>
                <a:spcPct val="100000"/>
              </a:lnSpc>
              <a:spcBef>
                <a:spcPts val="580"/>
              </a:spcBef>
              <a:buFont typeface="Arial" panose="020B0604020202020204" pitchFamily="34" charset="0"/>
              <a:buChar char="•"/>
            </a:pPr>
            <a:r>
              <a:rPr spc="-5" dirty="0">
                <a:latin typeface="Calibri"/>
                <a:cs typeface="Calibri"/>
              </a:rPr>
              <a:t>Secure partitioning of shared </a:t>
            </a:r>
            <a:r>
              <a:rPr dirty="0">
                <a:latin typeface="Calibri"/>
                <a:cs typeface="Calibri"/>
              </a:rPr>
              <a:t>resources enables </a:t>
            </a:r>
            <a:r>
              <a:rPr spc="-5" dirty="0">
                <a:latin typeface="Calibri"/>
                <a:cs typeface="Calibri"/>
              </a:rPr>
              <a:t>public or  </a:t>
            </a:r>
            <a:r>
              <a:rPr dirty="0">
                <a:latin typeface="Calibri"/>
                <a:cs typeface="Calibri"/>
              </a:rPr>
              <a:t>community cloud </a:t>
            </a:r>
            <a:r>
              <a:rPr spc="-5" dirty="0">
                <a:latin typeface="Calibri"/>
                <a:cs typeface="Calibri"/>
              </a:rPr>
              <a:t>and better utilization </a:t>
            </a:r>
            <a:r>
              <a:rPr spc="-10" dirty="0">
                <a:latin typeface="Calibri"/>
                <a:cs typeface="Calibri"/>
              </a:rPr>
              <a:t>of </a:t>
            </a:r>
            <a:r>
              <a:rPr spc="-5" dirty="0">
                <a:latin typeface="Calibri"/>
                <a:cs typeface="Calibri"/>
              </a:rPr>
              <a:t>shared</a:t>
            </a:r>
            <a:r>
              <a:rPr spc="-8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resources</a:t>
            </a:r>
            <a:endParaRPr dirty="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</a:pPr>
            <a:r>
              <a:rPr spc="-5" dirty="0">
                <a:latin typeface="Calibri"/>
                <a:cs typeface="Calibri"/>
              </a:rPr>
              <a:t>Decide </a:t>
            </a:r>
            <a:r>
              <a:rPr dirty="0">
                <a:latin typeface="Calibri"/>
                <a:cs typeface="Calibri"/>
              </a:rPr>
              <a:t>what level </a:t>
            </a:r>
            <a:r>
              <a:rPr spc="-5" dirty="0">
                <a:latin typeface="Calibri"/>
                <a:cs typeface="Calibri"/>
              </a:rPr>
              <a:t>of control </a:t>
            </a:r>
            <a:r>
              <a:rPr dirty="0">
                <a:latin typeface="Calibri"/>
                <a:cs typeface="Calibri"/>
              </a:rPr>
              <a:t>your individual tenants </a:t>
            </a:r>
            <a:r>
              <a:rPr spc="-5" dirty="0">
                <a:latin typeface="Calibri"/>
                <a:cs typeface="Calibri"/>
              </a:rPr>
              <a:t>have and  </a:t>
            </a:r>
            <a:r>
              <a:rPr dirty="0">
                <a:latin typeface="Calibri"/>
                <a:cs typeface="Calibri"/>
              </a:rPr>
              <a:t>empower </a:t>
            </a:r>
            <a:r>
              <a:rPr spc="-5" dirty="0">
                <a:latin typeface="Calibri"/>
                <a:cs typeface="Calibri"/>
              </a:rPr>
              <a:t>users </a:t>
            </a:r>
            <a:r>
              <a:rPr dirty="0">
                <a:latin typeface="Calibri"/>
                <a:cs typeface="Calibri"/>
              </a:rPr>
              <a:t>to manage their </a:t>
            </a:r>
            <a:r>
              <a:rPr spc="-5" dirty="0">
                <a:latin typeface="Calibri"/>
                <a:cs typeface="Calibri"/>
              </a:rPr>
              <a:t>own </a:t>
            </a:r>
            <a:r>
              <a:rPr dirty="0">
                <a:latin typeface="Calibri"/>
                <a:cs typeface="Calibri"/>
              </a:rPr>
              <a:t>contact </a:t>
            </a:r>
            <a:r>
              <a:rPr spc="-5" dirty="0">
                <a:latin typeface="Calibri"/>
                <a:cs typeface="Calibri"/>
              </a:rPr>
              <a:t>center  partition(s)</a:t>
            </a:r>
            <a:endParaRPr dirty="0">
              <a:latin typeface="Calibri"/>
              <a:cs typeface="Calibri"/>
            </a:endParaRPr>
          </a:p>
          <a:p>
            <a:pPr marL="355600" marR="233679" indent="-342900">
              <a:lnSpc>
                <a:spcPct val="110100"/>
              </a:lnSpc>
              <a:spcBef>
                <a:spcPts val="285"/>
              </a:spcBef>
              <a:buFont typeface="Arial" panose="020B0604020202020204" pitchFamily="34" charset="0"/>
              <a:buChar char="•"/>
            </a:pPr>
            <a:r>
              <a:rPr spc="-5" dirty="0">
                <a:latin typeface="Calibri"/>
                <a:cs typeface="Calibri"/>
              </a:rPr>
              <a:t>Simplify provisioning, management, and administration  </a:t>
            </a:r>
            <a:r>
              <a:rPr dirty="0">
                <a:latin typeface="Calibri"/>
                <a:cs typeface="Calibri"/>
              </a:rPr>
              <a:t>Integrated </a:t>
            </a:r>
            <a:r>
              <a:rPr spc="-5" dirty="0">
                <a:latin typeface="Calibri"/>
                <a:cs typeface="Calibri"/>
              </a:rPr>
              <a:t>voice switching </a:t>
            </a:r>
            <a:r>
              <a:rPr dirty="0">
                <a:latin typeface="Calibri"/>
                <a:cs typeface="Calibri"/>
              </a:rPr>
              <a:t>capabilities </a:t>
            </a:r>
            <a:r>
              <a:rPr spc="-5" dirty="0">
                <a:latin typeface="Calibri"/>
                <a:cs typeface="Calibri"/>
              </a:rPr>
              <a:t>without </a:t>
            </a:r>
            <a:r>
              <a:rPr dirty="0">
                <a:latin typeface="Calibri"/>
                <a:cs typeface="Calibri"/>
              </a:rPr>
              <a:t>the </a:t>
            </a:r>
            <a:r>
              <a:rPr spc="-5" dirty="0">
                <a:latin typeface="Calibri"/>
                <a:cs typeface="Calibri"/>
              </a:rPr>
              <a:t>need for  separate telephony or voice</a:t>
            </a:r>
            <a:r>
              <a:rPr dirty="0">
                <a:latin typeface="Calibri"/>
                <a:cs typeface="Calibri"/>
              </a:rPr>
              <a:t> infrastructure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</a:pPr>
            <a:r>
              <a:rPr spc="-5" dirty="0">
                <a:latin typeface="Calibri"/>
                <a:cs typeface="Calibri"/>
              </a:rPr>
              <a:t>Lowest total </a:t>
            </a:r>
            <a:r>
              <a:rPr dirty="0">
                <a:latin typeface="Calibri"/>
                <a:cs typeface="Calibri"/>
              </a:rPr>
              <a:t>cost </a:t>
            </a:r>
            <a:r>
              <a:rPr spc="-5" dirty="0">
                <a:latin typeface="Calibri"/>
                <a:cs typeface="Calibri"/>
              </a:rPr>
              <a:t>of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ownership</a:t>
            </a:r>
            <a:endParaRPr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154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9"/>
          <p:cNvSpPr txBox="1">
            <a:spLocks/>
          </p:cNvSpPr>
          <p:nvPr/>
        </p:nvSpPr>
        <p:spPr>
          <a:xfrm>
            <a:off x="1033767" y="2636912"/>
            <a:ext cx="7092788" cy="25365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2600">
              <a:spcBef>
                <a:spcPts val="100"/>
              </a:spcBef>
            </a:pPr>
            <a:r>
              <a:rPr lang="en-CA" sz="1800" spc="-5" dirty="0" smtClean="0"/>
              <a:t>Support mission </a:t>
            </a:r>
            <a:r>
              <a:rPr lang="en-CA" sz="1800" dirty="0" smtClean="0"/>
              <a:t>critical </a:t>
            </a:r>
            <a:r>
              <a:rPr lang="en-CA" sz="1800" spc="-5" dirty="0" smtClean="0"/>
              <a:t>operations </a:t>
            </a:r>
            <a:r>
              <a:rPr lang="en-CA" sz="1800" dirty="0" smtClean="0"/>
              <a:t>with </a:t>
            </a:r>
            <a:r>
              <a:rPr lang="en-CA" sz="1800" spc="-5" dirty="0" smtClean="0"/>
              <a:t>scalability</a:t>
            </a:r>
            <a:r>
              <a:rPr lang="en-CA" sz="1800" spc="-110" dirty="0" smtClean="0"/>
              <a:t> </a:t>
            </a:r>
            <a:r>
              <a:rPr lang="en-CA" sz="1800" spc="-5" dirty="0" smtClean="0"/>
              <a:t>and </a:t>
            </a:r>
            <a:r>
              <a:rPr lang="en-CA" sz="1800" dirty="0" smtClean="0"/>
              <a:t>reliability</a:t>
            </a:r>
          </a:p>
          <a:p>
            <a:pPr marL="482600" marR="5080">
              <a:spcBef>
                <a:spcPts val="580"/>
              </a:spcBef>
            </a:pPr>
            <a:r>
              <a:rPr lang="en-CA" sz="1800" spc="-5" dirty="0" smtClean="0"/>
              <a:t>Platform </a:t>
            </a:r>
            <a:r>
              <a:rPr lang="en-CA" sz="1800" dirty="0" smtClean="0"/>
              <a:t>created with carrier-grade reliability in mind,</a:t>
            </a:r>
            <a:r>
              <a:rPr lang="en-CA" sz="1800" spc="-114" dirty="0" smtClean="0"/>
              <a:t> </a:t>
            </a:r>
            <a:r>
              <a:rPr lang="en-CA" sz="1800" spc="-5" dirty="0" smtClean="0"/>
              <a:t>“Telco  tested”</a:t>
            </a:r>
          </a:p>
          <a:p>
            <a:pPr marL="482600" marR="111760">
              <a:spcBef>
                <a:spcPts val="575"/>
              </a:spcBef>
            </a:pPr>
            <a:r>
              <a:rPr lang="en-CA" sz="1800" spc="-5" dirty="0" smtClean="0"/>
              <a:t>Highly scalable </a:t>
            </a:r>
            <a:r>
              <a:rPr lang="en-CA" sz="1800" dirty="0" smtClean="0"/>
              <a:t>to </a:t>
            </a:r>
            <a:r>
              <a:rPr lang="en-CA" sz="1800" spc="-5" dirty="0" smtClean="0"/>
              <a:t>thousands </a:t>
            </a:r>
            <a:r>
              <a:rPr lang="en-CA" sz="1800" spc="-10" dirty="0" smtClean="0"/>
              <a:t>of </a:t>
            </a:r>
            <a:r>
              <a:rPr lang="en-CA" sz="1800" spc="-5" dirty="0" smtClean="0"/>
              <a:t>agents </a:t>
            </a:r>
            <a:r>
              <a:rPr lang="en-CA" sz="1800" dirty="0" smtClean="0"/>
              <a:t>- </a:t>
            </a:r>
            <a:r>
              <a:rPr lang="en-CA" sz="1800" spc="-5" dirty="0" smtClean="0"/>
              <a:t>increase </a:t>
            </a:r>
            <a:r>
              <a:rPr lang="en-CA" sz="1800" dirty="0" smtClean="0"/>
              <a:t>capacity </a:t>
            </a:r>
            <a:r>
              <a:rPr lang="en-CA" sz="1800" spc="-5" dirty="0" smtClean="0"/>
              <a:t>by  adding</a:t>
            </a:r>
            <a:r>
              <a:rPr lang="en-CA" sz="1800" spc="-10" dirty="0" smtClean="0"/>
              <a:t> </a:t>
            </a:r>
            <a:r>
              <a:rPr lang="en-CA" sz="1800" spc="-5" dirty="0" smtClean="0"/>
              <a:t>servers</a:t>
            </a:r>
          </a:p>
          <a:p>
            <a:pPr marL="482600" marR="939800">
              <a:spcBef>
                <a:spcPts val="575"/>
              </a:spcBef>
            </a:pPr>
            <a:r>
              <a:rPr lang="en-CA" sz="1800" spc="-5" dirty="0" smtClean="0"/>
              <a:t>Cloud </a:t>
            </a:r>
            <a:r>
              <a:rPr lang="en-CA" sz="1800" dirty="0" smtClean="0"/>
              <a:t>model enables </a:t>
            </a:r>
            <a:r>
              <a:rPr lang="en-CA" sz="1800" spc="-5" dirty="0" smtClean="0"/>
              <a:t>business </a:t>
            </a:r>
            <a:r>
              <a:rPr lang="en-CA" sz="1800" dirty="0" smtClean="0"/>
              <a:t>continuity </a:t>
            </a:r>
            <a:r>
              <a:rPr lang="en-CA" sz="1800" spc="-5" dirty="0" smtClean="0"/>
              <a:t>and disaster  </a:t>
            </a:r>
            <a:r>
              <a:rPr lang="en-CA" sz="1800" dirty="0" smtClean="0"/>
              <a:t>recovery </a:t>
            </a:r>
            <a:r>
              <a:rPr lang="en-CA" sz="1800" spc="-5" dirty="0" smtClean="0"/>
              <a:t>(n+1 resilience </a:t>
            </a:r>
            <a:r>
              <a:rPr lang="en-CA" sz="1800" dirty="0" smtClean="0"/>
              <a:t>to end</a:t>
            </a:r>
            <a:r>
              <a:rPr lang="en-CA" sz="1800" spc="-40" dirty="0" smtClean="0"/>
              <a:t> </a:t>
            </a:r>
            <a:r>
              <a:rPr lang="en-CA" sz="1800" spc="-5" dirty="0" smtClean="0"/>
              <a:t>users)</a:t>
            </a:r>
          </a:p>
          <a:p>
            <a:pPr marL="482600">
              <a:spcBef>
                <a:spcPts val="580"/>
              </a:spcBef>
            </a:pPr>
            <a:r>
              <a:rPr lang="en-CA" sz="1800" spc="-5" dirty="0" smtClean="0"/>
              <a:t>Flexible platform allows for </a:t>
            </a:r>
            <a:r>
              <a:rPr lang="en-CA" sz="1800" dirty="0" smtClean="0"/>
              <a:t>limitless </a:t>
            </a:r>
            <a:r>
              <a:rPr lang="en-CA" sz="1800" spc="-5" dirty="0" smtClean="0"/>
              <a:t>potential </a:t>
            </a:r>
            <a:r>
              <a:rPr lang="en-CA" sz="1800" dirty="0" smtClean="0"/>
              <a:t>in</a:t>
            </a:r>
            <a:r>
              <a:rPr lang="en-CA" sz="1800" spc="-45" dirty="0" smtClean="0"/>
              <a:t> </a:t>
            </a:r>
            <a:r>
              <a:rPr lang="en-CA" sz="1800" dirty="0" smtClean="0"/>
              <a:t>integrating existing </a:t>
            </a:r>
            <a:r>
              <a:rPr lang="en-CA" sz="1800" spc="-5" dirty="0" smtClean="0"/>
              <a:t>Service Provider</a:t>
            </a:r>
            <a:r>
              <a:rPr lang="en-CA" sz="1800" spc="-30" dirty="0" smtClean="0"/>
              <a:t> </a:t>
            </a:r>
            <a:r>
              <a:rPr lang="en-CA" sz="1800" spc="-5" dirty="0" smtClean="0"/>
              <a:t>offerings</a:t>
            </a:r>
            <a:endParaRPr lang="en-CA" sz="1800" spc="-5" dirty="0"/>
          </a:p>
        </p:txBody>
      </p:sp>
      <p:sp>
        <p:nvSpPr>
          <p:cNvPr id="4" name="object 3"/>
          <p:cNvSpPr txBox="1">
            <a:spLocks/>
          </p:cNvSpPr>
          <p:nvPr/>
        </p:nvSpPr>
        <p:spPr>
          <a:xfrm>
            <a:off x="1879861" y="1412776"/>
            <a:ext cx="540060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smtClean="0"/>
              <a:t>Service Provider </a:t>
            </a:r>
            <a:r>
              <a:rPr lang="en-CA" sz="2800" spc="-5" dirty="0" smtClean="0"/>
              <a:t>Features &amp;</a:t>
            </a:r>
            <a:r>
              <a:rPr lang="en-CA" sz="2800" spc="-85" dirty="0" smtClean="0"/>
              <a:t> </a:t>
            </a:r>
            <a:r>
              <a:rPr lang="en-CA" sz="2800" spc="-5" dirty="0" smtClean="0"/>
              <a:t>Benefits</a:t>
            </a:r>
            <a:endParaRPr lang="en-CA" sz="2800" spc="-5" dirty="0"/>
          </a:p>
        </p:txBody>
      </p:sp>
    </p:spTree>
    <p:extLst>
      <p:ext uri="{BB962C8B-B14F-4D97-AF65-F5344CB8AC3E}">
        <p14:creationId xmlns:p14="http://schemas.microsoft.com/office/powerpoint/2010/main" val="1753154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10"/>
          <p:cNvSpPr txBox="1"/>
          <p:nvPr/>
        </p:nvSpPr>
        <p:spPr>
          <a:xfrm>
            <a:off x="713078" y="2276872"/>
            <a:ext cx="7727950" cy="3243452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55600" marR="176530" indent="-342900">
              <a:lnSpc>
                <a:spcPct val="110100"/>
              </a:lnSpc>
              <a:spcBef>
                <a:spcPts val="380"/>
              </a:spcBef>
              <a:buFont typeface="Arial" panose="020B0604020202020204" pitchFamily="34" charset="0"/>
              <a:buChar char="•"/>
            </a:pPr>
            <a:r>
              <a:rPr spc="-5" dirty="0">
                <a:latin typeface="Calibri"/>
                <a:cs typeface="Calibri"/>
              </a:rPr>
              <a:t>Tailor </a:t>
            </a:r>
            <a:r>
              <a:rPr dirty="0">
                <a:latin typeface="Calibri"/>
                <a:cs typeface="Calibri"/>
              </a:rPr>
              <a:t>your </a:t>
            </a:r>
            <a:r>
              <a:rPr lang="en-CA" dirty="0" smtClean="0">
                <a:latin typeface="Calibri"/>
                <a:cs typeface="Calibri"/>
              </a:rPr>
              <a:t>GL</a:t>
            </a:r>
            <a:r>
              <a:rPr spc="-5" dirty="0" smtClean="0">
                <a:latin typeface="Calibri"/>
                <a:cs typeface="Calibri"/>
              </a:rPr>
              <a:t>CCaaS </a:t>
            </a:r>
            <a:r>
              <a:rPr spc="-5" dirty="0">
                <a:latin typeface="Calibri"/>
                <a:cs typeface="Calibri"/>
              </a:rPr>
              <a:t>solution </a:t>
            </a:r>
            <a:r>
              <a:rPr dirty="0">
                <a:latin typeface="Calibri"/>
                <a:cs typeface="Calibri"/>
              </a:rPr>
              <a:t>to </a:t>
            </a:r>
            <a:r>
              <a:rPr spc="-5" dirty="0">
                <a:latin typeface="Calibri"/>
                <a:cs typeface="Calibri"/>
              </a:rPr>
              <a:t>suit </a:t>
            </a:r>
            <a:r>
              <a:rPr dirty="0">
                <a:latin typeface="Calibri"/>
                <a:cs typeface="Calibri"/>
              </a:rPr>
              <a:t>your customer’s </a:t>
            </a:r>
            <a:r>
              <a:rPr spc="-5" dirty="0">
                <a:latin typeface="Calibri"/>
                <a:cs typeface="Calibri"/>
              </a:rPr>
              <a:t>business  Inherent location </a:t>
            </a:r>
            <a:r>
              <a:rPr dirty="0">
                <a:latin typeface="Calibri"/>
                <a:cs typeface="Calibri"/>
              </a:rPr>
              <a:t>independence lets </a:t>
            </a:r>
            <a:r>
              <a:rPr spc="-5" dirty="0">
                <a:latin typeface="Calibri"/>
                <a:cs typeface="Calibri"/>
              </a:rPr>
              <a:t>contact centers </a:t>
            </a:r>
            <a:r>
              <a:rPr dirty="0">
                <a:latin typeface="Calibri"/>
                <a:cs typeface="Calibri"/>
              </a:rPr>
              <a:t>manage  </a:t>
            </a:r>
            <a:r>
              <a:rPr spc="-5" dirty="0">
                <a:latin typeface="Calibri"/>
                <a:cs typeface="Calibri"/>
              </a:rPr>
              <a:t>and report on agents/supervisors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anywhere</a:t>
            </a:r>
          </a:p>
          <a:p>
            <a:pPr marL="355600" marR="117475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spc="-5" dirty="0">
                <a:latin typeface="Calibri"/>
                <a:cs typeface="Calibri"/>
              </a:rPr>
              <a:t>Customer only pays for </a:t>
            </a:r>
            <a:r>
              <a:rPr dirty="0">
                <a:latin typeface="Calibri"/>
                <a:cs typeface="Calibri"/>
              </a:rPr>
              <a:t>what they </a:t>
            </a:r>
            <a:r>
              <a:rPr spc="-5" dirty="0">
                <a:latin typeface="Calibri"/>
                <a:cs typeface="Calibri"/>
              </a:rPr>
              <a:t>need, scaling up and down  Configurable and </a:t>
            </a:r>
            <a:r>
              <a:rPr dirty="0">
                <a:latin typeface="Calibri"/>
                <a:cs typeface="Calibri"/>
              </a:rPr>
              <a:t>customizable web-accessible </a:t>
            </a:r>
            <a:r>
              <a:rPr spc="-5" dirty="0">
                <a:latin typeface="Calibri"/>
                <a:cs typeface="Calibri"/>
              </a:rPr>
              <a:t>agent</a:t>
            </a:r>
            <a:r>
              <a:rPr spc="-11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desktop</a:t>
            </a:r>
            <a:endParaRPr dirty="0">
              <a:latin typeface="Calibri"/>
              <a:cs typeface="Calibri"/>
            </a:endParaRPr>
          </a:p>
          <a:p>
            <a:pPr marL="355600" marR="261620" indent="-342900">
              <a:lnSpc>
                <a:spcPct val="100000"/>
              </a:lnSpc>
              <a:spcBef>
                <a:spcPts val="580"/>
              </a:spcBef>
              <a:buFont typeface="Arial" panose="020B0604020202020204" pitchFamily="34" charset="0"/>
              <a:buChar char="•"/>
            </a:pPr>
            <a:r>
              <a:rPr spc="-5" dirty="0">
                <a:latin typeface="Calibri"/>
                <a:cs typeface="Calibri"/>
              </a:rPr>
              <a:t>Offer </a:t>
            </a:r>
            <a:r>
              <a:rPr dirty="0">
                <a:latin typeface="Calibri"/>
                <a:cs typeface="Calibri"/>
              </a:rPr>
              <a:t>a rich </a:t>
            </a:r>
            <a:r>
              <a:rPr spc="-5" dirty="0">
                <a:latin typeface="Calibri"/>
                <a:cs typeface="Calibri"/>
              </a:rPr>
              <a:t>set of </a:t>
            </a:r>
            <a:r>
              <a:rPr dirty="0">
                <a:latin typeface="Calibri"/>
                <a:cs typeface="Calibri"/>
              </a:rPr>
              <a:t>multi </a:t>
            </a:r>
            <a:r>
              <a:rPr spc="-5" dirty="0">
                <a:latin typeface="Calibri"/>
                <a:cs typeface="Calibri"/>
              </a:rPr>
              <a:t>channel, IVR and </a:t>
            </a:r>
            <a:r>
              <a:rPr dirty="0">
                <a:latin typeface="Calibri"/>
                <a:cs typeface="Calibri"/>
              </a:rPr>
              <a:t>routing capabilities  that might </a:t>
            </a:r>
            <a:r>
              <a:rPr spc="-5" dirty="0">
                <a:latin typeface="Calibri"/>
                <a:cs typeface="Calibri"/>
              </a:rPr>
              <a:t>otherwise be cost</a:t>
            </a:r>
            <a:r>
              <a:rPr spc="-6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prohibitive</a:t>
            </a:r>
            <a:endParaRPr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</a:pPr>
            <a:r>
              <a:rPr spc="-5" dirty="0">
                <a:latin typeface="Calibri"/>
                <a:cs typeface="Calibri"/>
              </a:rPr>
              <a:t>Flexible platform simplifies </a:t>
            </a:r>
            <a:r>
              <a:rPr dirty="0">
                <a:latin typeface="Calibri"/>
                <a:cs typeface="Calibri"/>
              </a:rPr>
              <a:t>integration with </a:t>
            </a:r>
            <a:r>
              <a:rPr spc="-5" dirty="0">
                <a:latin typeface="Calibri"/>
                <a:cs typeface="Calibri"/>
              </a:rPr>
              <a:t>CRM and</a:t>
            </a:r>
            <a:r>
              <a:rPr spc="-135" dirty="0">
                <a:latin typeface="Calibri"/>
                <a:cs typeface="Calibri"/>
              </a:rPr>
              <a:t> </a:t>
            </a:r>
            <a:r>
              <a:rPr spc="-5" dirty="0" smtClean="0">
                <a:latin typeface="Calibri"/>
                <a:cs typeface="Calibri"/>
              </a:rPr>
              <a:t>business</a:t>
            </a:r>
            <a:r>
              <a:rPr lang="en-CA" dirty="0">
                <a:latin typeface="Calibri"/>
                <a:cs typeface="Calibri"/>
              </a:rPr>
              <a:t> </a:t>
            </a:r>
            <a:r>
              <a:rPr spc="-5" dirty="0" smtClean="0">
                <a:latin typeface="Calibri"/>
                <a:cs typeface="Calibri"/>
              </a:rPr>
              <a:t>apps </a:t>
            </a:r>
            <a:r>
              <a:rPr spc="-5" dirty="0">
                <a:latin typeface="Calibri"/>
                <a:cs typeface="Calibri"/>
              </a:rPr>
              <a:t>for better </a:t>
            </a:r>
            <a:r>
              <a:rPr dirty="0">
                <a:latin typeface="Calibri"/>
                <a:cs typeface="Calibri"/>
              </a:rPr>
              <a:t>customer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experiences</a:t>
            </a:r>
            <a:endParaRPr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Arial" panose="020B0604020202020204" pitchFamily="34" charset="0"/>
              <a:buChar char="•"/>
            </a:pPr>
            <a:r>
              <a:rPr dirty="0">
                <a:latin typeface="Calibri"/>
                <a:cs typeface="Calibri"/>
              </a:rPr>
              <a:t>Business </a:t>
            </a:r>
            <a:r>
              <a:rPr spc="-5" dirty="0">
                <a:latin typeface="Calibri"/>
                <a:cs typeface="Calibri"/>
              </a:rPr>
              <a:t>agility </a:t>
            </a:r>
            <a:r>
              <a:rPr dirty="0">
                <a:latin typeface="Calibri"/>
                <a:cs typeface="Calibri"/>
              </a:rPr>
              <a:t>with cloud contact</a:t>
            </a:r>
            <a:r>
              <a:rPr spc="-7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center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4" name="object 3"/>
          <p:cNvSpPr txBox="1">
            <a:spLocks/>
          </p:cNvSpPr>
          <p:nvPr/>
        </p:nvSpPr>
        <p:spPr>
          <a:xfrm>
            <a:off x="2056773" y="1484784"/>
            <a:ext cx="504056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smtClean="0"/>
              <a:t>End Customer </a:t>
            </a:r>
            <a:r>
              <a:rPr lang="en-CA" sz="2800" spc="-5" dirty="0" smtClean="0"/>
              <a:t>Features &amp;</a:t>
            </a:r>
            <a:r>
              <a:rPr lang="en-CA" sz="2800" spc="-85" dirty="0" smtClean="0"/>
              <a:t> </a:t>
            </a:r>
            <a:r>
              <a:rPr lang="en-CA" sz="2800" spc="-5" dirty="0" smtClean="0"/>
              <a:t>Benefits</a:t>
            </a:r>
            <a:endParaRPr lang="en-CA" sz="2800" spc="-5" dirty="0"/>
          </a:p>
        </p:txBody>
      </p:sp>
    </p:spTree>
    <p:extLst>
      <p:ext uri="{BB962C8B-B14F-4D97-AF65-F5344CB8AC3E}">
        <p14:creationId xmlns:p14="http://schemas.microsoft.com/office/powerpoint/2010/main" val="1753154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2"/>
          <p:cNvSpPr txBox="1">
            <a:spLocks/>
          </p:cNvSpPr>
          <p:nvPr/>
        </p:nvSpPr>
        <p:spPr>
          <a:xfrm>
            <a:off x="2914511" y="1340768"/>
            <a:ext cx="3325084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smtClean="0"/>
              <a:t>GLCCaaS </a:t>
            </a:r>
            <a:r>
              <a:rPr lang="en-CA" sz="2800" spc="-70" dirty="0" smtClean="0"/>
              <a:t>A</a:t>
            </a:r>
            <a:r>
              <a:rPr lang="en-CA" sz="2800" dirty="0" smtClean="0"/>
              <a:t>rchitecture</a:t>
            </a:r>
            <a:endParaRPr lang="en-CA" sz="2800" dirty="0"/>
          </a:p>
        </p:txBody>
      </p:sp>
      <p:sp>
        <p:nvSpPr>
          <p:cNvPr id="4" name="object 3"/>
          <p:cNvSpPr/>
          <p:nvPr/>
        </p:nvSpPr>
        <p:spPr>
          <a:xfrm>
            <a:off x="1475656" y="2204864"/>
            <a:ext cx="6192688" cy="34172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154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1888133" y="1771423"/>
            <a:ext cx="5367734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smtClean="0"/>
              <a:t>GLCCaaS </a:t>
            </a:r>
            <a:r>
              <a:rPr lang="en-CA" sz="2000" spc="-5" dirty="0" smtClean="0"/>
              <a:t>and</a:t>
            </a:r>
            <a:r>
              <a:rPr lang="en-CA" sz="2800" spc="-5" dirty="0" smtClean="0"/>
              <a:t> </a:t>
            </a:r>
            <a:r>
              <a:rPr lang="en-CA" sz="2800" dirty="0" smtClean="0"/>
              <a:t>Microsoft</a:t>
            </a:r>
            <a:r>
              <a:rPr lang="en-CA" sz="2800" spc="-65" dirty="0" smtClean="0"/>
              <a:t> </a:t>
            </a:r>
            <a:r>
              <a:rPr lang="en-CA" sz="2800" spc="-5" dirty="0" smtClean="0"/>
              <a:t>Technology</a:t>
            </a:r>
            <a:endParaRPr lang="en-CA" sz="2800" spc="-5" dirty="0"/>
          </a:p>
        </p:txBody>
      </p:sp>
      <p:sp>
        <p:nvSpPr>
          <p:cNvPr id="4" name="object 5"/>
          <p:cNvSpPr txBox="1"/>
          <p:nvPr/>
        </p:nvSpPr>
        <p:spPr>
          <a:xfrm>
            <a:off x="3553303" y="2780928"/>
            <a:ext cx="4717032" cy="1959511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000" spc="-5" dirty="0">
                <a:latin typeface="Calibri"/>
                <a:cs typeface="Calibri"/>
              </a:rPr>
              <a:t>Microsoft technology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5" dirty="0" smtClean="0">
                <a:latin typeface="Calibri"/>
                <a:cs typeface="Calibri"/>
              </a:rPr>
              <a:t>support</a:t>
            </a:r>
            <a:endParaRPr lang="en-CA" sz="2000" spc="-5" dirty="0" smtClean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endParaRPr sz="700" dirty="0">
              <a:latin typeface="Calibri"/>
              <a:cs typeface="Calibri"/>
            </a:endParaRPr>
          </a:p>
          <a:p>
            <a:pPr marL="469899" indent="-342900">
              <a:lnSpc>
                <a:spcPct val="100000"/>
              </a:lnSpc>
              <a:spcBef>
                <a:spcPts val="509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dirty="0">
                <a:latin typeface="Calibri"/>
                <a:cs typeface="Calibri"/>
              </a:rPr>
              <a:t>Microsoft Windows </a:t>
            </a:r>
            <a:r>
              <a:rPr spc="-5" dirty="0">
                <a:latin typeface="Calibri"/>
                <a:cs typeface="Calibri"/>
              </a:rPr>
              <a:t>Server </a:t>
            </a:r>
            <a:r>
              <a:rPr dirty="0">
                <a:latin typeface="Calibri"/>
                <a:cs typeface="Calibri"/>
              </a:rPr>
              <a:t>2012 R2</a:t>
            </a:r>
            <a:r>
              <a:rPr spc="-8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support</a:t>
            </a:r>
            <a:endParaRPr dirty="0">
              <a:latin typeface="Calibri"/>
              <a:cs typeface="Calibri"/>
            </a:endParaRPr>
          </a:p>
          <a:p>
            <a:pPr marL="469899" indent="-342900">
              <a:lnSpc>
                <a:spcPct val="100000"/>
              </a:lnSpc>
              <a:spcBef>
                <a:spcPts val="484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dirty="0">
                <a:latin typeface="Calibri"/>
                <a:cs typeface="Calibri"/>
              </a:rPr>
              <a:t>Microsoft </a:t>
            </a:r>
            <a:r>
              <a:rPr spc="-5" dirty="0">
                <a:latin typeface="Calibri"/>
                <a:cs typeface="Calibri"/>
              </a:rPr>
              <a:t>SQL Server </a:t>
            </a:r>
            <a:r>
              <a:rPr dirty="0">
                <a:latin typeface="Calibri"/>
                <a:cs typeface="Calibri"/>
              </a:rPr>
              <a:t>2012 </a:t>
            </a:r>
            <a:r>
              <a:rPr spc="-5" dirty="0">
                <a:latin typeface="Calibri"/>
                <a:cs typeface="Calibri"/>
              </a:rPr>
              <a:t>SP2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support</a:t>
            </a:r>
            <a:endParaRPr dirty="0">
              <a:latin typeface="Calibri"/>
              <a:cs typeface="Calibri"/>
            </a:endParaRPr>
          </a:p>
          <a:p>
            <a:pPr marL="469899" indent="-342900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dirty="0">
                <a:latin typeface="Calibri"/>
                <a:cs typeface="Calibri"/>
              </a:rPr>
              <a:t>Microsoft Active </a:t>
            </a:r>
            <a:r>
              <a:rPr spc="-5" dirty="0">
                <a:latin typeface="Calibri"/>
                <a:cs typeface="Calibri"/>
              </a:rPr>
              <a:t>Directory </a:t>
            </a:r>
            <a:r>
              <a:rPr dirty="0">
                <a:latin typeface="Calibri"/>
                <a:cs typeface="Calibri"/>
              </a:rPr>
              <a:t>2012 R2</a:t>
            </a:r>
            <a:r>
              <a:rPr spc="-6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support</a:t>
            </a:r>
            <a:endParaRPr dirty="0">
              <a:latin typeface="Calibri"/>
              <a:cs typeface="Calibri"/>
            </a:endParaRPr>
          </a:p>
          <a:p>
            <a:pPr marL="469899" indent="-342900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dirty="0">
                <a:latin typeface="Calibri"/>
                <a:cs typeface="Calibri"/>
              </a:rPr>
              <a:t>Microsoft Exchange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2010</a:t>
            </a:r>
          </a:p>
        </p:txBody>
      </p:sp>
      <p:sp>
        <p:nvSpPr>
          <p:cNvPr id="5" name="object 6"/>
          <p:cNvSpPr/>
          <p:nvPr/>
        </p:nvSpPr>
        <p:spPr>
          <a:xfrm>
            <a:off x="827584" y="2636912"/>
            <a:ext cx="1778508" cy="2656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827584" y="3284984"/>
            <a:ext cx="1778508" cy="5760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877867" y="4243504"/>
            <a:ext cx="1677943" cy="4196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154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2754385" y="1052736"/>
            <a:ext cx="6377252" cy="50405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5"/>
          <p:cNvSpPr txBox="1">
            <a:spLocks/>
          </p:cNvSpPr>
          <p:nvPr/>
        </p:nvSpPr>
        <p:spPr>
          <a:xfrm>
            <a:off x="611559" y="2687837"/>
            <a:ext cx="2160241" cy="1457450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955"/>
              </a:spcBef>
            </a:pPr>
            <a:r>
              <a:rPr lang="en-CA" sz="2800" spc="-15" dirty="0" err="1" smtClean="0">
                <a:latin typeface="Calibri"/>
                <a:cs typeface="Calibri"/>
              </a:rPr>
              <a:t>GLCCaaS</a:t>
            </a:r>
            <a:r>
              <a:rPr lang="en-CA" sz="2800" spc="-15" dirty="0" smtClean="0">
                <a:latin typeface="Calibri"/>
                <a:cs typeface="Calibri"/>
              </a:rPr>
              <a:t> Feature</a:t>
            </a:r>
            <a:r>
              <a:rPr lang="en-CA" sz="2800" spc="-100" dirty="0" smtClean="0">
                <a:latin typeface="Calibri"/>
                <a:cs typeface="Calibri"/>
              </a:rPr>
              <a:t> </a:t>
            </a:r>
            <a:r>
              <a:rPr lang="en-CA" sz="2800" spc="-5" dirty="0" smtClean="0">
                <a:latin typeface="Calibri"/>
                <a:cs typeface="Calibri"/>
              </a:rPr>
              <a:t>Highlights</a:t>
            </a:r>
            <a:endParaRPr lang="en-CA" sz="2800" spc="-5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154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4"/>
          <p:cNvSpPr txBox="1">
            <a:spLocks/>
          </p:cNvSpPr>
          <p:nvPr/>
        </p:nvSpPr>
        <p:spPr>
          <a:xfrm>
            <a:off x="2774236" y="1498432"/>
            <a:ext cx="360563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0"/>
              </a:spcBef>
            </a:pPr>
            <a:r>
              <a:rPr lang="en-CA" sz="2800" spc="-5" dirty="0" smtClean="0">
                <a:latin typeface="Calibri"/>
                <a:cs typeface="Calibri"/>
              </a:rPr>
              <a:t>GLCCaaS </a:t>
            </a:r>
            <a:r>
              <a:rPr lang="en-CA" sz="2800" dirty="0" smtClean="0">
                <a:latin typeface="Calibri"/>
                <a:cs typeface="Calibri"/>
              </a:rPr>
              <a:t>Key</a:t>
            </a:r>
            <a:r>
              <a:rPr lang="en-CA" sz="2800" spc="-55" dirty="0" smtClean="0">
                <a:latin typeface="Calibri"/>
                <a:cs typeface="Calibri"/>
              </a:rPr>
              <a:t> </a:t>
            </a:r>
            <a:r>
              <a:rPr lang="en-CA" sz="2800" spc="-5" dirty="0" smtClean="0">
                <a:latin typeface="Calibri"/>
                <a:cs typeface="Calibri"/>
              </a:rPr>
              <a:t>Capabilities</a:t>
            </a:r>
            <a:endParaRPr lang="en-CA" sz="2800" dirty="0">
              <a:latin typeface="Calibri"/>
              <a:cs typeface="Calibri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6315608" y="2822180"/>
            <a:ext cx="2830068" cy="33787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9"/>
          <p:cNvSpPr txBox="1"/>
          <p:nvPr/>
        </p:nvSpPr>
        <p:spPr>
          <a:xfrm>
            <a:off x="1774601" y="2084682"/>
            <a:ext cx="5604904" cy="3701653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4"/>
              </a:spcBef>
              <a:buFont typeface="Arial" panose="020B0604020202020204" pitchFamily="34" charset="0"/>
              <a:buChar char="•"/>
            </a:pPr>
            <a:r>
              <a:rPr dirty="0">
                <a:latin typeface="Calibri"/>
                <a:cs typeface="Calibri"/>
              </a:rPr>
              <a:t>Intelligent </a:t>
            </a:r>
            <a:r>
              <a:rPr spc="-5" dirty="0">
                <a:latin typeface="Calibri"/>
                <a:cs typeface="Calibri"/>
              </a:rPr>
              <a:t>Multi-channel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Routing</a:t>
            </a:r>
            <a:endParaRPr dirty="0">
              <a:latin typeface="Calibri"/>
              <a:cs typeface="Calibri"/>
            </a:endParaRPr>
          </a:p>
          <a:p>
            <a:pPr marL="412749" indent="-285750">
              <a:lnSpc>
                <a:spcPct val="100000"/>
              </a:lnSpc>
              <a:spcBef>
                <a:spcPts val="630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spc="-5" dirty="0">
                <a:latin typeface="Calibri"/>
                <a:cs typeface="Calibri"/>
              </a:rPr>
              <a:t>Universal </a:t>
            </a:r>
            <a:r>
              <a:rPr sz="1400" dirty="0">
                <a:latin typeface="Calibri"/>
                <a:cs typeface="Calibri"/>
              </a:rPr>
              <a:t>queue </a:t>
            </a:r>
            <a:r>
              <a:rPr sz="1400" spc="-5" dirty="0">
                <a:latin typeface="Calibri"/>
                <a:cs typeface="Calibri"/>
              </a:rPr>
              <a:t>for </a:t>
            </a:r>
            <a:r>
              <a:rPr sz="1400" dirty="0">
                <a:latin typeface="Calibri"/>
                <a:cs typeface="Calibri"/>
              </a:rPr>
              <a:t>all </a:t>
            </a:r>
            <a:r>
              <a:rPr sz="1400" spc="-5" dirty="0">
                <a:latin typeface="Calibri"/>
                <a:cs typeface="Calibri"/>
              </a:rPr>
              <a:t>media types (Voice, Email, Chat, Social,</a:t>
            </a:r>
            <a:r>
              <a:rPr sz="1400" spc="1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Video)</a:t>
            </a:r>
            <a:endParaRPr sz="1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435"/>
              </a:spcBef>
              <a:buFont typeface="Arial" panose="020B0604020202020204" pitchFamily="34" charset="0"/>
              <a:buChar char="•"/>
            </a:pPr>
            <a:r>
              <a:rPr spc="-5" dirty="0">
                <a:latin typeface="Calibri"/>
                <a:cs typeface="Calibri"/>
              </a:rPr>
              <a:t>Voice Switching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Capabilities</a:t>
            </a:r>
            <a:endParaRPr dirty="0">
              <a:latin typeface="Calibri"/>
              <a:cs typeface="Calibri"/>
            </a:endParaRPr>
          </a:p>
          <a:p>
            <a:pPr marL="412749" indent="-285750">
              <a:lnSpc>
                <a:spcPct val="100000"/>
              </a:lnSpc>
              <a:spcBef>
                <a:spcPts val="520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dirty="0">
                <a:latin typeface="Calibri"/>
                <a:cs typeface="Calibri"/>
              </a:rPr>
              <a:t>Built in </a:t>
            </a:r>
            <a:r>
              <a:rPr sz="1400" spc="-5" dirty="0">
                <a:latin typeface="Calibri"/>
                <a:cs typeface="Calibri"/>
              </a:rPr>
              <a:t>soft phone, </a:t>
            </a:r>
            <a:r>
              <a:rPr sz="1400" dirty="0">
                <a:latin typeface="Calibri"/>
                <a:cs typeface="Calibri"/>
              </a:rPr>
              <a:t>IP </a:t>
            </a:r>
            <a:r>
              <a:rPr sz="1400" spc="-5" dirty="0">
                <a:latin typeface="Calibri"/>
                <a:cs typeface="Calibri"/>
              </a:rPr>
              <a:t>desk phone, Skype for </a:t>
            </a:r>
            <a:r>
              <a:rPr sz="1400" dirty="0">
                <a:latin typeface="Calibri"/>
                <a:cs typeface="Calibri"/>
              </a:rPr>
              <a:t>Business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Integration</a:t>
            </a: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585858"/>
              </a:buClr>
              <a:buFont typeface="Calibri"/>
              <a:buChar char="–"/>
            </a:pPr>
            <a:endParaRPr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dirty="0">
                <a:latin typeface="Calibri"/>
                <a:cs typeface="Calibri"/>
              </a:rPr>
              <a:t>Integrated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Self-Service</a:t>
            </a:r>
            <a:endParaRPr dirty="0">
              <a:latin typeface="Calibri"/>
              <a:cs typeface="Calibri"/>
            </a:endParaRPr>
          </a:p>
          <a:p>
            <a:pPr marL="412749" indent="-285750">
              <a:lnSpc>
                <a:spcPct val="100000"/>
              </a:lnSpc>
              <a:spcBef>
                <a:spcPts val="530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dirty="0">
                <a:latin typeface="Calibri"/>
                <a:cs typeface="Calibri"/>
              </a:rPr>
              <a:t>Interactive </a:t>
            </a:r>
            <a:r>
              <a:rPr sz="1400" spc="-5" dirty="0">
                <a:latin typeface="Calibri"/>
                <a:cs typeface="Calibri"/>
              </a:rPr>
              <a:t>Voice </a:t>
            </a:r>
            <a:r>
              <a:rPr sz="1400" dirty="0">
                <a:latin typeface="Calibri"/>
                <a:cs typeface="Calibri"/>
              </a:rPr>
              <a:t>Response (IVR)</a:t>
            </a:r>
          </a:p>
          <a:p>
            <a:pPr marL="412749" indent="-285750">
              <a:lnSpc>
                <a:spcPct val="100000"/>
              </a:lnSpc>
              <a:spcBef>
                <a:spcPts val="495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dirty="0">
                <a:latin typeface="Calibri"/>
                <a:cs typeface="Calibri"/>
              </a:rPr>
              <a:t>Graphical </a:t>
            </a:r>
            <a:r>
              <a:rPr sz="1400" spc="-5" dirty="0">
                <a:latin typeface="Calibri"/>
                <a:cs typeface="Calibri"/>
              </a:rPr>
              <a:t>scripting </a:t>
            </a:r>
            <a:r>
              <a:rPr sz="1400" dirty="0">
                <a:latin typeface="Calibri"/>
                <a:cs typeface="Calibri"/>
              </a:rPr>
              <a:t>tool </a:t>
            </a:r>
            <a:r>
              <a:rPr sz="1400" spc="-5" dirty="0">
                <a:latin typeface="Calibri"/>
                <a:cs typeface="Calibri"/>
              </a:rPr>
              <a:t>for </a:t>
            </a:r>
            <a:r>
              <a:rPr sz="1400" dirty="0">
                <a:latin typeface="Calibri"/>
                <a:cs typeface="Calibri"/>
              </a:rPr>
              <a:t>IVR and routing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scripts</a:t>
            </a: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585858"/>
              </a:buClr>
              <a:buFont typeface="Calibri"/>
              <a:buChar char="–"/>
            </a:pPr>
            <a:endParaRPr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dirty="0">
                <a:latin typeface="Calibri"/>
                <a:cs typeface="Calibri"/>
              </a:rPr>
              <a:t>Web </a:t>
            </a:r>
            <a:r>
              <a:rPr spc="-5" dirty="0">
                <a:latin typeface="Calibri"/>
                <a:cs typeface="Calibri"/>
              </a:rPr>
              <a:t>Accessible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Interfaces</a:t>
            </a:r>
          </a:p>
          <a:p>
            <a:pPr marL="412749" indent="-285750">
              <a:lnSpc>
                <a:spcPct val="100000"/>
              </a:lnSpc>
              <a:spcBef>
                <a:spcPts val="520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dirty="0">
                <a:latin typeface="Calibri"/>
                <a:cs typeface="Calibri"/>
              </a:rPr>
              <a:t>Agent, </a:t>
            </a:r>
            <a:r>
              <a:rPr sz="1400" spc="-5" dirty="0">
                <a:latin typeface="Calibri"/>
                <a:cs typeface="Calibri"/>
              </a:rPr>
              <a:t>Supervisor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Administrative</a:t>
            </a:r>
            <a:endParaRPr sz="1400" dirty="0">
              <a:latin typeface="Calibri"/>
              <a:cs typeface="Calibri"/>
            </a:endParaRPr>
          </a:p>
          <a:p>
            <a:pPr marL="412749" indent="-285750">
              <a:lnSpc>
                <a:spcPct val="100000"/>
              </a:lnSpc>
              <a:spcBef>
                <a:spcPts val="505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spc="-5" dirty="0">
                <a:latin typeface="Calibri"/>
                <a:cs typeface="Calibri"/>
              </a:rPr>
              <a:t>Supports Single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Sign-on</a:t>
            </a:r>
            <a:endParaRPr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1545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4"/>
          <p:cNvSpPr txBox="1">
            <a:spLocks/>
          </p:cNvSpPr>
          <p:nvPr/>
        </p:nvSpPr>
        <p:spPr>
          <a:xfrm>
            <a:off x="2699792" y="1412776"/>
            <a:ext cx="3744416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smtClean="0"/>
              <a:t>GLCCaaS Key</a:t>
            </a:r>
            <a:r>
              <a:rPr lang="en-CA" sz="2800" spc="-55" dirty="0"/>
              <a:t> </a:t>
            </a:r>
            <a:r>
              <a:rPr lang="en-CA" sz="2800" spc="-5" dirty="0" smtClean="0"/>
              <a:t>Capabilities</a:t>
            </a:r>
            <a:endParaRPr lang="en-CA" sz="2800" spc="-5" dirty="0"/>
          </a:p>
        </p:txBody>
      </p:sp>
      <p:grpSp>
        <p:nvGrpSpPr>
          <p:cNvPr id="4" name="Group 3"/>
          <p:cNvGrpSpPr/>
          <p:nvPr/>
        </p:nvGrpSpPr>
        <p:grpSpPr>
          <a:xfrm>
            <a:off x="1084064" y="2073727"/>
            <a:ext cx="6975872" cy="3465136"/>
            <a:chOff x="1297608" y="1639408"/>
            <a:chExt cx="6975872" cy="3465136"/>
          </a:xfrm>
        </p:grpSpPr>
        <p:sp>
          <p:nvSpPr>
            <p:cNvPr id="5" name="object 8"/>
            <p:cNvSpPr txBox="1"/>
            <p:nvPr/>
          </p:nvSpPr>
          <p:spPr>
            <a:xfrm>
              <a:off x="1297608" y="1639408"/>
              <a:ext cx="5017120" cy="3394519"/>
            </a:xfrm>
            <a:prstGeom prst="rect">
              <a:avLst/>
            </a:prstGeom>
          </p:spPr>
          <p:txBody>
            <a:bodyPr vert="horz" wrap="square" lIns="0" tIns="927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730"/>
                </a:spcBef>
              </a:pPr>
              <a:r>
                <a:rPr spc="-5" dirty="0">
                  <a:latin typeface="Calibri"/>
                  <a:cs typeface="Calibri"/>
                </a:rPr>
                <a:t>Outbound</a:t>
              </a:r>
              <a:r>
                <a:rPr dirty="0">
                  <a:latin typeface="Calibri"/>
                  <a:cs typeface="Calibri"/>
                </a:rPr>
                <a:t> </a:t>
              </a:r>
              <a:r>
                <a:rPr spc="-5" dirty="0">
                  <a:latin typeface="Calibri"/>
                  <a:cs typeface="Calibri"/>
                </a:rPr>
                <a:t>Dialer</a:t>
              </a:r>
              <a:endParaRPr dirty="0">
                <a:latin typeface="Calibri"/>
                <a:cs typeface="Calibri"/>
              </a:endParaRPr>
            </a:p>
            <a:p>
              <a:pPr marL="412749" marR="193040" indent="-285750">
                <a:lnSpc>
                  <a:spcPct val="100000"/>
                </a:lnSpc>
                <a:spcBef>
                  <a:spcPts val="535"/>
                </a:spcBef>
                <a:buFont typeface="Arial" panose="020B0604020202020204" pitchFamily="34" charset="0"/>
                <a:buChar char="•"/>
                <a:tabLst>
                  <a:tab pos="413384" algn="l"/>
                  <a:tab pos="414020" algn="l"/>
                </a:tabLst>
              </a:pPr>
              <a:r>
                <a:rPr sz="1400" spc="-5" dirty="0">
                  <a:latin typeface="Calibri"/>
                  <a:cs typeface="Calibri"/>
                </a:rPr>
                <a:t>List-based preview, progressive </a:t>
              </a:r>
              <a:r>
                <a:rPr sz="1400" dirty="0">
                  <a:latin typeface="Calibri"/>
                  <a:cs typeface="Calibri"/>
                </a:rPr>
                <a:t>and  </a:t>
              </a:r>
              <a:r>
                <a:rPr sz="1400" spc="-5" dirty="0">
                  <a:latin typeface="Calibri"/>
                  <a:cs typeface="Calibri"/>
                </a:rPr>
                <a:t>predictive dialing</a:t>
              </a:r>
              <a:r>
                <a:rPr sz="1400" dirty="0">
                  <a:latin typeface="Calibri"/>
                  <a:cs typeface="Calibri"/>
                </a:rPr>
                <a:t> modes</a:t>
              </a:r>
            </a:p>
            <a:p>
              <a:pPr>
                <a:lnSpc>
                  <a:spcPct val="100000"/>
                </a:lnSpc>
                <a:buClr>
                  <a:srgbClr val="585858"/>
                </a:buClr>
                <a:buFont typeface="Calibri"/>
                <a:buChar char="–"/>
              </a:pPr>
              <a:endParaRPr sz="1400" dirty="0">
                <a:latin typeface="Times New Roman"/>
                <a:cs typeface="Times New Roman"/>
              </a:endParaRPr>
            </a:p>
            <a:p>
              <a:pPr marL="12700">
                <a:lnSpc>
                  <a:spcPct val="100000"/>
                </a:lnSpc>
              </a:pPr>
              <a:endParaRPr lang="en-US" dirty="0" smtClean="0">
                <a:latin typeface="Calibri"/>
                <a:cs typeface="Calibri"/>
              </a:endParaRPr>
            </a:p>
            <a:p>
              <a:pPr marL="12700">
                <a:lnSpc>
                  <a:spcPct val="100000"/>
                </a:lnSpc>
              </a:pPr>
              <a:r>
                <a:rPr dirty="0" smtClean="0">
                  <a:latin typeface="Calibri"/>
                  <a:cs typeface="Calibri"/>
                </a:rPr>
                <a:t>Recording </a:t>
              </a:r>
              <a:r>
                <a:rPr spc="-5" dirty="0">
                  <a:latin typeface="Calibri"/>
                  <a:cs typeface="Calibri"/>
                </a:rPr>
                <a:t>and </a:t>
              </a:r>
              <a:r>
                <a:rPr dirty="0">
                  <a:latin typeface="Calibri"/>
                  <a:cs typeface="Calibri"/>
                </a:rPr>
                <a:t>Quality</a:t>
              </a:r>
              <a:r>
                <a:rPr spc="-75" dirty="0">
                  <a:latin typeface="Calibri"/>
                  <a:cs typeface="Calibri"/>
                </a:rPr>
                <a:t> </a:t>
              </a:r>
              <a:r>
                <a:rPr spc="-5" dirty="0">
                  <a:latin typeface="Calibri"/>
                  <a:cs typeface="Calibri"/>
                </a:rPr>
                <a:t>Monitoring</a:t>
              </a:r>
              <a:endParaRPr dirty="0">
                <a:latin typeface="Calibri"/>
                <a:cs typeface="Calibri"/>
              </a:endParaRPr>
            </a:p>
            <a:p>
              <a:pPr marL="412749" marR="88900" indent="-285750">
                <a:lnSpc>
                  <a:spcPct val="100000"/>
                </a:lnSpc>
                <a:spcBef>
                  <a:spcPts val="520"/>
                </a:spcBef>
                <a:buFont typeface="Arial" panose="020B0604020202020204" pitchFamily="34" charset="0"/>
                <a:buChar char="•"/>
                <a:tabLst>
                  <a:tab pos="413384" algn="l"/>
                  <a:tab pos="414020" algn="l"/>
                </a:tabLst>
              </a:pPr>
              <a:r>
                <a:rPr sz="1400" spc="-5" dirty="0">
                  <a:latin typeface="Calibri"/>
                  <a:cs typeface="Calibri"/>
                </a:rPr>
                <a:t>Multimedia </a:t>
              </a:r>
              <a:r>
                <a:rPr sz="1400" dirty="0">
                  <a:latin typeface="Calibri"/>
                  <a:cs typeface="Calibri"/>
                </a:rPr>
                <a:t>recording </a:t>
              </a:r>
              <a:r>
                <a:rPr sz="1400" spc="-5" dirty="0">
                  <a:latin typeface="Calibri"/>
                  <a:cs typeface="Calibri"/>
                </a:rPr>
                <a:t>(phone, email,  chat) allows storage </a:t>
              </a:r>
              <a:r>
                <a:rPr sz="1400" dirty="0">
                  <a:latin typeface="Calibri"/>
                  <a:cs typeface="Calibri"/>
                </a:rPr>
                <a:t>and </a:t>
              </a:r>
              <a:r>
                <a:rPr sz="1400" spc="-5" dirty="0">
                  <a:latin typeface="Calibri"/>
                  <a:cs typeface="Calibri"/>
                </a:rPr>
                <a:t>access of  </a:t>
              </a:r>
              <a:r>
                <a:rPr sz="1400" dirty="0">
                  <a:latin typeface="Calibri"/>
                  <a:cs typeface="Calibri"/>
                </a:rPr>
                <a:t>interactions regardless </a:t>
              </a:r>
              <a:r>
                <a:rPr sz="1400" spc="-5" dirty="0">
                  <a:latin typeface="Calibri"/>
                  <a:cs typeface="Calibri"/>
                </a:rPr>
                <a:t>of </a:t>
              </a:r>
              <a:r>
                <a:rPr sz="1400" dirty="0">
                  <a:latin typeface="Calibri"/>
                  <a:cs typeface="Calibri"/>
                </a:rPr>
                <a:t>contact  type</a:t>
              </a:r>
            </a:p>
            <a:p>
              <a:pPr>
                <a:lnSpc>
                  <a:spcPct val="100000"/>
                </a:lnSpc>
                <a:spcBef>
                  <a:spcPts val="5"/>
                </a:spcBef>
                <a:buClr>
                  <a:srgbClr val="585858"/>
                </a:buClr>
                <a:buFont typeface="Calibri"/>
                <a:buChar char="–"/>
              </a:pPr>
              <a:endParaRPr sz="1400" dirty="0">
                <a:latin typeface="Times New Roman"/>
                <a:cs typeface="Times New Roman"/>
              </a:endParaRPr>
            </a:p>
            <a:p>
              <a:pPr marL="12700">
                <a:lnSpc>
                  <a:spcPct val="100000"/>
                </a:lnSpc>
              </a:pPr>
              <a:endParaRPr lang="en-US" spc="-5" dirty="0" smtClean="0">
                <a:latin typeface="Calibri"/>
                <a:cs typeface="Calibri"/>
              </a:endParaRPr>
            </a:p>
            <a:p>
              <a:pPr marL="12700">
                <a:lnSpc>
                  <a:spcPct val="100000"/>
                </a:lnSpc>
              </a:pPr>
              <a:r>
                <a:rPr spc="-5" dirty="0" smtClean="0">
                  <a:latin typeface="Calibri"/>
                  <a:cs typeface="Calibri"/>
                </a:rPr>
                <a:t>Real-time </a:t>
              </a:r>
              <a:r>
                <a:rPr spc="-5" dirty="0">
                  <a:latin typeface="Calibri"/>
                  <a:cs typeface="Calibri"/>
                </a:rPr>
                <a:t>and Historical</a:t>
              </a:r>
              <a:r>
                <a:rPr spc="-60" dirty="0">
                  <a:latin typeface="Calibri"/>
                  <a:cs typeface="Calibri"/>
                </a:rPr>
                <a:t> </a:t>
              </a:r>
              <a:r>
                <a:rPr spc="-5" dirty="0">
                  <a:latin typeface="Calibri"/>
                  <a:cs typeface="Calibri"/>
                </a:rPr>
                <a:t>Reporting</a:t>
              </a:r>
              <a:endParaRPr dirty="0">
                <a:latin typeface="Calibri"/>
                <a:cs typeface="Calibri"/>
              </a:endParaRPr>
            </a:p>
            <a:p>
              <a:pPr marL="412749" marR="5080" indent="-285750">
                <a:lnSpc>
                  <a:spcPct val="100000"/>
                </a:lnSpc>
                <a:spcBef>
                  <a:spcPts val="520"/>
                </a:spcBef>
                <a:buFont typeface="Arial" panose="020B0604020202020204" pitchFamily="34" charset="0"/>
                <a:buChar char="•"/>
                <a:tabLst>
                  <a:tab pos="413384" algn="l"/>
                  <a:tab pos="414020" algn="l"/>
                </a:tabLst>
              </a:pPr>
              <a:r>
                <a:rPr sz="1400" spc="-5" dirty="0">
                  <a:latin typeface="Calibri"/>
                  <a:cs typeface="Calibri"/>
                </a:rPr>
                <a:t>real-time </a:t>
              </a:r>
              <a:r>
                <a:rPr sz="1400" dirty="0">
                  <a:latin typeface="Calibri"/>
                  <a:cs typeface="Calibri"/>
                </a:rPr>
                <a:t>and </a:t>
              </a:r>
              <a:r>
                <a:rPr sz="1400" spc="-5" dirty="0">
                  <a:latin typeface="Calibri"/>
                  <a:cs typeface="Calibri"/>
                </a:rPr>
                <a:t>historical </a:t>
              </a:r>
              <a:r>
                <a:rPr sz="1400" dirty="0">
                  <a:latin typeface="Calibri"/>
                  <a:cs typeface="Calibri"/>
                </a:rPr>
                <a:t>reporting </a:t>
              </a:r>
              <a:r>
                <a:rPr sz="1400" spc="-5" dirty="0">
                  <a:latin typeface="Calibri"/>
                  <a:cs typeface="Calibri"/>
                </a:rPr>
                <a:t>of  </a:t>
              </a:r>
              <a:r>
                <a:rPr sz="1400" dirty="0">
                  <a:latin typeface="Calibri"/>
                  <a:cs typeface="Calibri"/>
                </a:rPr>
                <a:t>all contact center </a:t>
              </a:r>
              <a:r>
                <a:rPr sz="1400" spc="-5" dirty="0">
                  <a:latin typeface="Calibri"/>
                  <a:cs typeface="Calibri"/>
                </a:rPr>
                <a:t>activities, </a:t>
              </a:r>
              <a:r>
                <a:rPr sz="1400" dirty="0">
                  <a:latin typeface="Calibri"/>
                  <a:cs typeface="Calibri"/>
                </a:rPr>
                <a:t>including  queues, </a:t>
              </a:r>
              <a:r>
                <a:rPr sz="1400" spc="-5" dirty="0">
                  <a:latin typeface="Calibri"/>
                  <a:cs typeface="Calibri"/>
                </a:rPr>
                <a:t>skills, </a:t>
              </a:r>
              <a:r>
                <a:rPr sz="1400" dirty="0">
                  <a:latin typeface="Calibri"/>
                  <a:cs typeface="Calibri"/>
                </a:rPr>
                <a:t>groups, and </a:t>
              </a:r>
              <a:r>
                <a:rPr sz="1400" spc="-5" dirty="0">
                  <a:latin typeface="Calibri"/>
                  <a:cs typeface="Calibri"/>
                </a:rPr>
                <a:t>more from  any</a:t>
              </a:r>
              <a:r>
                <a:rPr sz="1400" spc="-20" dirty="0">
                  <a:latin typeface="Calibri"/>
                  <a:cs typeface="Calibri"/>
                </a:rPr>
                <a:t> </a:t>
              </a:r>
              <a:r>
                <a:rPr sz="1400" dirty="0">
                  <a:latin typeface="Calibri"/>
                  <a:cs typeface="Calibri"/>
                </a:rPr>
                <a:t>location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127014" y="1753457"/>
              <a:ext cx="2146466" cy="3351087"/>
              <a:chOff x="5901635" y="1674942"/>
              <a:chExt cx="2597224" cy="4906328"/>
            </a:xfrm>
          </p:grpSpPr>
          <p:sp>
            <p:nvSpPr>
              <p:cNvPr id="7" name="object 3"/>
              <p:cNvSpPr/>
              <p:nvPr/>
            </p:nvSpPr>
            <p:spPr>
              <a:xfrm>
                <a:off x="6186095" y="2942932"/>
                <a:ext cx="2028305" cy="1550106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9"/>
              <p:cNvSpPr/>
              <p:nvPr/>
            </p:nvSpPr>
            <p:spPr>
              <a:xfrm>
                <a:off x="6686900" y="1674942"/>
                <a:ext cx="1026694" cy="94588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10"/>
              <p:cNvSpPr/>
              <p:nvPr/>
            </p:nvSpPr>
            <p:spPr>
              <a:xfrm>
                <a:off x="6919832" y="3284134"/>
                <a:ext cx="560831" cy="560832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11"/>
              <p:cNvSpPr/>
              <p:nvPr/>
            </p:nvSpPr>
            <p:spPr>
              <a:xfrm>
                <a:off x="5901635" y="4709062"/>
                <a:ext cx="2597224" cy="187220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3154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401742"/>
            <a:ext cx="2088492" cy="125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2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149 -0.01064 L 3.05556E-6 2.3959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2124360" y="1340768"/>
            <a:ext cx="4895281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spc="-5" dirty="0" smtClean="0"/>
              <a:t>Intelligent Multi-channel</a:t>
            </a:r>
            <a:r>
              <a:rPr lang="en-CA" sz="2800" spc="-25" dirty="0" smtClean="0"/>
              <a:t> </a:t>
            </a:r>
            <a:r>
              <a:rPr lang="en-CA" sz="2800" spc="-5" dirty="0" smtClean="0"/>
              <a:t>Routing</a:t>
            </a:r>
            <a:endParaRPr lang="en-CA" sz="2800" spc="-5" dirty="0"/>
          </a:p>
        </p:txBody>
      </p:sp>
      <p:sp>
        <p:nvSpPr>
          <p:cNvPr id="4" name="object 6"/>
          <p:cNvSpPr txBox="1"/>
          <p:nvPr/>
        </p:nvSpPr>
        <p:spPr>
          <a:xfrm>
            <a:off x="1670891" y="1916832"/>
            <a:ext cx="5802218" cy="3662541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pc="-5" dirty="0">
                <a:latin typeface="Calibri"/>
                <a:cs typeface="Calibri"/>
              </a:rPr>
              <a:t>One point of queuing and routing for all </a:t>
            </a:r>
            <a:r>
              <a:rPr dirty="0">
                <a:latin typeface="Calibri"/>
                <a:cs typeface="Calibri"/>
              </a:rPr>
              <a:t>contact</a:t>
            </a:r>
            <a:r>
              <a:rPr spc="-70" dirty="0">
                <a:latin typeface="Calibri"/>
                <a:cs typeface="Calibri"/>
              </a:rPr>
              <a:t> </a:t>
            </a:r>
            <a:r>
              <a:rPr spc="-5" dirty="0" smtClean="0">
                <a:latin typeface="Calibri"/>
                <a:cs typeface="Calibri"/>
              </a:rPr>
              <a:t>types</a:t>
            </a:r>
            <a:endParaRPr lang="en-US" spc="-5" dirty="0" smtClean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endParaRPr dirty="0">
              <a:latin typeface="Calibri"/>
              <a:cs typeface="Calibri"/>
            </a:endParaRPr>
          </a:p>
          <a:p>
            <a:pPr marL="869949" lvl="1" indent="-285750">
              <a:spcBef>
                <a:spcPts val="509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dirty="0">
                <a:latin typeface="Calibri"/>
                <a:cs typeface="Calibri"/>
              </a:rPr>
              <a:t>Phone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calls</a:t>
            </a:r>
          </a:p>
          <a:p>
            <a:pPr marL="869949" lvl="1" indent="-285750">
              <a:spcBef>
                <a:spcPts val="484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spc="-5" dirty="0">
                <a:latin typeface="Calibri"/>
                <a:cs typeface="Calibri"/>
              </a:rPr>
              <a:t>Videophone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calls</a:t>
            </a:r>
          </a:p>
          <a:p>
            <a:pPr marL="869949" lvl="1" indent="-285750">
              <a:spcBef>
                <a:spcPts val="480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dirty="0">
                <a:latin typeface="Calibri"/>
                <a:cs typeface="Calibri"/>
              </a:rPr>
              <a:t>Emails</a:t>
            </a:r>
          </a:p>
          <a:p>
            <a:pPr marL="869949" lvl="1" indent="-285750">
              <a:spcBef>
                <a:spcPts val="480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spc="-5" dirty="0">
                <a:latin typeface="Calibri"/>
                <a:cs typeface="Calibri"/>
              </a:rPr>
              <a:t>Voicemail</a:t>
            </a:r>
            <a:endParaRPr sz="1400" dirty="0">
              <a:latin typeface="Calibri"/>
              <a:cs typeface="Calibri"/>
            </a:endParaRPr>
          </a:p>
          <a:p>
            <a:pPr marL="869949" lvl="1" indent="-285750">
              <a:spcBef>
                <a:spcPts val="480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dirty="0">
                <a:latin typeface="Calibri"/>
                <a:cs typeface="Calibri"/>
              </a:rPr>
              <a:t>Web</a:t>
            </a:r>
            <a:r>
              <a:rPr sz="1400" spc="-1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chat</a:t>
            </a:r>
          </a:p>
          <a:p>
            <a:pPr marL="869949" lvl="1" indent="-285750">
              <a:spcBef>
                <a:spcPts val="480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spc="-5" dirty="0">
                <a:latin typeface="Calibri"/>
                <a:cs typeface="Calibri"/>
              </a:rPr>
              <a:t>Social</a:t>
            </a:r>
            <a:endParaRPr sz="1400" dirty="0">
              <a:latin typeface="Calibri"/>
              <a:cs typeface="Calibri"/>
            </a:endParaRPr>
          </a:p>
          <a:p>
            <a:pPr marL="869949" lvl="1" indent="-285750">
              <a:spcBef>
                <a:spcPts val="480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dirty="0">
                <a:latin typeface="Calibri"/>
                <a:cs typeface="Calibri"/>
              </a:rPr>
              <a:t>Web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 smtClean="0">
                <a:latin typeface="Calibri"/>
                <a:cs typeface="Calibri"/>
              </a:rPr>
              <a:t>voice</a:t>
            </a:r>
            <a:endParaRPr lang="en-CA" sz="1400" spc="-5" dirty="0" smtClean="0">
              <a:latin typeface="Calibri"/>
              <a:cs typeface="Calibri"/>
            </a:endParaRPr>
          </a:p>
          <a:p>
            <a:pPr marL="126999">
              <a:lnSpc>
                <a:spcPct val="100000"/>
              </a:lnSpc>
              <a:spcBef>
                <a:spcPts val="480"/>
              </a:spcBef>
              <a:tabLst>
                <a:tab pos="413384" algn="l"/>
                <a:tab pos="414020" algn="l"/>
              </a:tabLst>
            </a:pPr>
            <a:endParaRPr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50"/>
              </a:spcBef>
            </a:pPr>
            <a:r>
              <a:rPr dirty="0">
                <a:latin typeface="Calibri"/>
                <a:cs typeface="Calibri"/>
              </a:rPr>
              <a:t>All contact types </a:t>
            </a:r>
            <a:r>
              <a:rPr spc="-5" dirty="0">
                <a:latin typeface="Calibri"/>
                <a:cs typeface="Calibri"/>
              </a:rPr>
              <a:t>are </a:t>
            </a:r>
            <a:r>
              <a:rPr dirty="0">
                <a:latin typeface="Calibri"/>
                <a:cs typeface="Calibri"/>
              </a:rPr>
              <a:t>tracked </a:t>
            </a:r>
            <a:r>
              <a:rPr spc="-5" dirty="0">
                <a:latin typeface="Calibri"/>
                <a:cs typeface="Calibri"/>
              </a:rPr>
              <a:t>and </a:t>
            </a:r>
            <a:r>
              <a:rPr dirty="0">
                <a:latin typeface="Calibri"/>
                <a:cs typeface="Calibri"/>
              </a:rPr>
              <a:t>managed through</a:t>
            </a:r>
            <a:r>
              <a:rPr spc="-17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one  database and one set of </a:t>
            </a:r>
            <a:r>
              <a:rPr dirty="0">
                <a:latin typeface="Calibri"/>
                <a:cs typeface="Calibri"/>
              </a:rPr>
              <a:t>real-time and </a:t>
            </a:r>
            <a:r>
              <a:rPr spc="-5" dirty="0">
                <a:latin typeface="Calibri"/>
                <a:cs typeface="Calibri"/>
              </a:rPr>
              <a:t>historical</a:t>
            </a:r>
            <a:r>
              <a:rPr spc="-6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rules</a:t>
            </a:r>
          </a:p>
        </p:txBody>
      </p:sp>
    </p:spTree>
    <p:extLst>
      <p:ext uri="{BB962C8B-B14F-4D97-AF65-F5344CB8AC3E}">
        <p14:creationId xmlns:p14="http://schemas.microsoft.com/office/powerpoint/2010/main" val="1753154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2552638" y="1628800"/>
            <a:ext cx="403872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0"/>
              </a:spcBef>
            </a:pPr>
            <a:r>
              <a:rPr lang="en-CA" sz="2800" spc="-5" dirty="0" smtClean="0"/>
              <a:t>Voice </a:t>
            </a:r>
            <a:r>
              <a:rPr lang="en-CA" sz="2800" spc="-5" dirty="0" smtClean="0">
                <a:latin typeface="Calibri"/>
                <a:cs typeface="Calibri"/>
              </a:rPr>
              <a:t>Switching</a:t>
            </a:r>
            <a:r>
              <a:rPr lang="en-CA" sz="2800" spc="-275" dirty="0" smtClean="0">
                <a:latin typeface="Calibri"/>
                <a:cs typeface="Calibri"/>
              </a:rPr>
              <a:t> </a:t>
            </a:r>
            <a:r>
              <a:rPr lang="en-CA" sz="2800" spc="-5" dirty="0" smtClean="0">
                <a:latin typeface="Calibri"/>
                <a:cs typeface="Calibri"/>
              </a:rPr>
              <a:t>Capabilities</a:t>
            </a:r>
            <a:endParaRPr lang="en-CA" sz="2800" dirty="0">
              <a:latin typeface="Calibri"/>
              <a:cs typeface="Calibri"/>
            </a:endParaRPr>
          </a:p>
        </p:txBody>
      </p:sp>
      <p:sp>
        <p:nvSpPr>
          <p:cNvPr id="4" name="object 5"/>
          <p:cNvSpPr txBox="1"/>
          <p:nvPr/>
        </p:nvSpPr>
        <p:spPr>
          <a:xfrm>
            <a:off x="2032151" y="2636912"/>
            <a:ext cx="5079698" cy="2705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CA" spc="-5" dirty="0" smtClean="0">
                <a:latin typeface="Calibri"/>
                <a:cs typeface="Calibri"/>
              </a:rPr>
              <a:t>GLCCaaS</a:t>
            </a:r>
            <a:r>
              <a:rPr spc="-5" dirty="0" smtClean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provides </a:t>
            </a:r>
            <a:r>
              <a:rPr dirty="0">
                <a:latin typeface="Calibri"/>
                <a:cs typeface="Calibri"/>
              </a:rPr>
              <a:t>voice </a:t>
            </a:r>
            <a:r>
              <a:rPr spc="-5" dirty="0">
                <a:latin typeface="Calibri"/>
                <a:cs typeface="Calibri"/>
              </a:rPr>
              <a:t>switching features </a:t>
            </a:r>
            <a:r>
              <a:rPr dirty="0">
                <a:latin typeface="Calibri"/>
                <a:cs typeface="Calibri"/>
              </a:rPr>
              <a:t>and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spc="-5" dirty="0" smtClean="0">
                <a:latin typeface="Calibri"/>
                <a:cs typeface="Calibri"/>
              </a:rPr>
              <a:t>operates</a:t>
            </a:r>
            <a:r>
              <a:rPr lang="en-US" spc="-5" dirty="0" smtClean="0">
                <a:latin typeface="Calibri"/>
                <a:cs typeface="Calibri"/>
              </a:rPr>
              <a:t> </a:t>
            </a:r>
            <a:r>
              <a:rPr spc="-5" dirty="0" smtClean="0">
                <a:latin typeface="Calibri"/>
                <a:cs typeface="Calibri"/>
              </a:rPr>
              <a:t>independent </a:t>
            </a:r>
            <a:r>
              <a:rPr spc="-5" dirty="0">
                <a:latin typeface="Calibri"/>
                <a:cs typeface="Calibri"/>
              </a:rPr>
              <a:t>of </a:t>
            </a:r>
            <a:r>
              <a:rPr dirty="0">
                <a:latin typeface="Calibri"/>
                <a:cs typeface="Calibri"/>
              </a:rPr>
              <a:t>third </a:t>
            </a:r>
            <a:r>
              <a:rPr spc="-5" dirty="0">
                <a:latin typeface="Calibri"/>
                <a:cs typeface="Calibri"/>
              </a:rPr>
              <a:t>party voice</a:t>
            </a:r>
            <a:r>
              <a:rPr dirty="0">
                <a:latin typeface="Calibri"/>
                <a:cs typeface="Calibri"/>
              </a:rPr>
              <a:t> </a:t>
            </a:r>
            <a:r>
              <a:rPr spc="-5" dirty="0" smtClean="0">
                <a:latin typeface="Calibri"/>
                <a:cs typeface="Calibri"/>
              </a:rPr>
              <a:t>systems</a:t>
            </a:r>
            <a:endParaRPr lang="en-CA" spc="-5" dirty="0" smtClean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endParaRPr dirty="0">
              <a:latin typeface="Calibri"/>
              <a:cs typeface="Calibri"/>
            </a:endParaRPr>
          </a:p>
          <a:p>
            <a:pPr marL="412749" indent="-285750">
              <a:spcBef>
                <a:spcPts val="505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600" spc="-5" dirty="0">
                <a:latin typeface="Calibri"/>
                <a:cs typeface="Calibri"/>
              </a:rPr>
              <a:t>Voice soft-client or IP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phone</a:t>
            </a:r>
            <a:endParaRPr sz="1600" dirty="0">
              <a:latin typeface="Calibri"/>
              <a:cs typeface="Calibri"/>
            </a:endParaRPr>
          </a:p>
          <a:p>
            <a:pPr marL="412749" marR="5080" indent="-285750">
              <a:spcBef>
                <a:spcPts val="505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600" spc="-5" dirty="0">
                <a:latin typeface="Calibri"/>
                <a:cs typeface="Calibri"/>
              </a:rPr>
              <a:t>Self provisioning </a:t>
            </a:r>
            <a:r>
              <a:rPr sz="1600" dirty="0">
                <a:latin typeface="Calibri"/>
                <a:cs typeface="Calibri"/>
              </a:rPr>
              <a:t>allows each </a:t>
            </a:r>
            <a:r>
              <a:rPr sz="1600" spc="-5" dirty="0">
                <a:latin typeface="Calibri"/>
                <a:cs typeface="Calibri"/>
              </a:rPr>
              <a:t>tenant </a:t>
            </a:r>
            <a:r>
              <a:rPr sz="1600" dirty="0">
                <a:latin typeface="Calibri"/>
                <a:cs typeface="Calibri"/>
              </a:rPr>
              <a:t>to </a:t>
            </a:r>
            <a:r>
              <a:rPr sz="1600" spc="-5" dirty="0">
                <a:latin typeface="Calibri"/>
                <a:cs typeface="Calibri"/>
              </a:rPr>
              <a:t>distribute </a:t>
            </a:r>
            <a:endParaRPr lang="en-CA" sz="1600" spc="-5" dirty="0" smtClean="0">
              <a:latin typeface="Calibri"/>
              <a:cs typeface="Calibri"/>
            </a:endParaRPr>
          </a:p>
          <a:p>
            <a:pPr marL="412749" marR="5080" indent="-285750">
              <a:spcBef>
                <a:spcPts val="505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600" dirty="0" smtClean="0">
                <a:latin typeface="Calibri"/>
                <a:cs typeface="Calibri"/>
              </a:rPr>
              <a:t>allocated  </a:t>
            </a:r>
            <a:r>
              <a:rPr sz="1600" dirty="0">
                <a:latin typeface="Calibri"/>
                <a:cs typeface="Calibri"/>
              </a:rPr>
              <a:t>extensions </a:t>
            </a:r>
            <a:r>
              <a:rPr sz="1600" spc="-5" dirty="0">
                <a:latin typeface="Calibri"/>
                <a:cs typeface="Calibri"/>
              </a:rPr>
              <a:t>across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users</a:t>
            </a:r>
            <a:endParaRPr sz="1600" dirty="0">
              <a:latin typeface="Calibri"/>
              <a:cs typeface="Calibri"/>
            </a:endParaRPr>
          </a:p>
          <a:p>
            <a:pPr marL="412749" indent="-285750">
              <a:spcBef>
                <a:spcPts val="495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600" dirty="0">
                <a:latin typeface="Calibri"/>
                <a:cs typeface="Calibri"/>
              </a:rPr>
              <a:t>PBX </a:t>
            </a:r>
            <a:r>
              <a:rPr sz="1600" spc="-5" dirty="0">
                <a:latin typeface="Calibri"/>
                <a:cs typeface="Calibri"/>
              </a:rPr>
              <a:t>feature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set</a:t>
            </a:r>
            <a:endParaRPr sz="1600" dirty="0">
              <a:latin typeface="Calibri"/>
              <a:cs typeface="Calibri"/>
            </a:endParaRPr>
          </a:p>
          <a:p>
            <a:pPr marL="412749" indent="-285750">
              <a:spcBef>
                <a:spcPts val="505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600" spc="-5" dirty="0">
                <a:latin typeface="Calibri"/>
                <a:cs typeface="Calibri"/>
              </a:rPr>
              <a:t>Dialing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Plan</a:t>
            </a:r>
          </a:p>
          <a:p>
            <a:pPr marL="412749" indent="-285750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600" spc="-5" dirty="0">
                <a:latin typeface="Calibri"/>
                <a:cs typeface="Calibri"/>
              </a:rPr>
              <a:t>Voicemail</a:t>
            </a:r>
            <a:endParaRPr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154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99592" y="4267886"/>
            <a:ext cx="7144659" cy="1599972"/>
            <a:chOff x="897960" y="4415983"/>
            <a:chExt cx="7144659" cy="1599972"/>
          </a:xfrm>
        </p:grpSpPr>
        <p:sp>
          <p:nvSpPr>
            <p:cNvPr id="4" name="object 3"/>
            <p:cNvSpPr/>
            <p:nvPr/>
          </p:nvSpPr>
          <p:spPr>
            <a:xfrm>
              <a:off x="5877682" y="4415983"/>
              <a:ext cx="2164937" cy="15999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r>
                <a:rPr lang="en-CA" dirty="0" smtClean="0"/>
                <a:t>                                 </a:t>
              </a:r>
              <a:endParaRPr dirty="0"/>
            </a:p>
          </p:txBody>
        </p:sp>
        <p:sp>
          <p:nvSpPr>
            <p:cNvPr id="5" name="object 9"/>
            <p:cNvSpPr/>
            <p:nvPr/>
          </p:nvSpPr>
          <p:spPr>
            <a:xfrm>
              <a:off x="897960" y="4960321"/>
              <a:ext cx="2287807" cy="32386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r>
                <a:rPr lang="en-CA" dirty="0" smtClean="0"/>
                <a:t> </a:t>
              </a:r>
              <a:endParaRPr dirty="0"/>
            </a:p>
          </p:txBody>
        </p:sp>
      </p:grpSp>
      <p:sp>
        <p:nvSpPr>
          <p:cNvPr id="6" name="object 5"/>
          <p:cNvSpPr txBox="1">
            <a:spLocks/>
          </p:cNvSpPr>
          <p:nvPr/>
        </p:nvSpPr>
        <p:spPr>
          <a:xfrm>
            <a:off x="2356185" y="1268760"/>
            <a:ext cx="443163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0"/>
              </a:spcBef>
            </a:pPr>
            <a:r>
              <a:rPr lang="en-CA" sz="2800" dirty="0" smtClean="0"/>
              <a:t>Skype </a:t>
            </a:r>
            <a:r>
              <a:rPr lang="en-CA" sz="2800" spc="-5" dirty="0" smtClean="0">
                <a:latin typeface="Calibri"/>
                <a:cs typeface="Calibri"/>
              </a:rPr>
              <a:t>for </a:t>
            </a:r>
            <a:r>
              <a:rPr lang="en-CA" sz="2800" dirty="0" smtClean="0">
                <a:latin typeface="Calibri"/>
                <a:cs typeface="Calibri"/>
              </a:rPr>
              <a:t>Business</a:t>
            </a:r>
            <a:r>
              <a:rPr lang="en-CA" sz="2800" spc="-175" dirty="0" smtClean="0">
                <a:latin typeface="Calibri"/>
                <a:cs typeface="Calibri"/>
              </a:rPr>
              <a:t> </a:t>
            </a:r>
            <a:r>
              <a:rPr lang="en-CA" sz="2800" spc="-5" dirty="0" smtClean="0">
                <a:latin typeface="Calibri"/>
                <a:cs typeface="Calibri"/>
              </a:rPr>
              <a:t>Integration</a:t>
            </a:r>
            <a:endParaRPr lang="en-CA" sz="28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67412" y="2818340"/>
            <a:ext cx="5409176" cy="1377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>
              <a:lnSpc>
                <a:spcPct val="100000"/>
              </a:lnSpc>
              <a:spcBef>
                <a:spcPts val="100"/>
              </a:spcBef>
            </a:pPr>
            <a:r>
              <a:rPr lang="en-CA" sz="1600" spc="-5" dirty="0" smtClean="0">
                <a:solidFill>
                  <a:srgbClr val="001F5F"/>
                </a:solidFill>
                <a:latin typeface="Calibri"/>
                <a:cs typeface="Calibri"/>
              </a:rPr>
              <a:t>     </a:t>
            </a:r>
            <a:r>
              <a:rPr sz="1400" spc="-5" dirty="0" smtClean="0">
                <a:solidFill>
                  <a:srgbClr val="001F5F"/>
                </a:solidFill>
                <a:latin typeface="Calibri"/>
                <a:cs typeface="Calibri"/>
              </a:rPr>
              <a:t>User</a:t>
            </a:r>
            <a:r>
              <a:rPr sz="1400" spc="0" dirty="0" smtClean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scenarios:</a:t>
            </a:r>
            <a:endParaRPr sz="1400" dirty="0">
              <a:latin typeface="Calibri"/>
              <a:cs typeface="Calibri"/>
            </a:endParaRPr>
          </a:p>
          <a:p>
            <a:pPr marL="727075" indent="-457200">
              <a:lnSpc>
                <a:spcPct val="100000"/>
              </a:lnSpc>
              <a:spcBef>
                <a:spcPts val="505"/>
              </a:spcBef>
              <a:buClr>
                <a:srgbClr val="000000"/>
              </a:buClr>
              <a:buFont typeface="+mj-lt"/>
              <a:buAutoNum type="arabicPeriod"/>
              <a:tabLst>
                <a:tab pos="727075" algn="l"/>
                <a:tab pos="727710" algn="l"/>
              </a:tabLst>
            </a:pPr>
            <a:r>
              <a:rPr lang="en-CA" sz="1400" spc="-5" dirty="0" smtClean="0">
                <a:solidFill>
                  <a:srgbClr val="001F5F"/>
                </a:solidFill>
                <a:latin typeface="Calibri"/>
                <a:cs typeface="Calibri"/>
              </a:rPr>
              <a:t>GLCCaaS</a:t>
            </a:r>
            <a:r>
              <a:rPr sz="1400" spc="-5" dirty="0" smtClean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Agent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presence synchronization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with</a:t>
            </a:r>
            <a:r>
              <a:rPr sz="1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Skype4B</a:t>
            </a:r>
            <a:endParaRPr sz="1400" dirty="0">
              <a:latin typeface="Calibri"/>
              <a:cs typeface="Calibri"/>
            </a:endParaRPr>
          </a:p>
          <a:p>
            <a:pPr marL="727075" indent="-457200">
              <a:lnSpc>
                <a:spcPct val="100000"/>
              </a:lnSpc>
              <a:spcBef>
                <a:spcPts val="490"/>
              </a:spcBef>
              <a:buClr>
                <a:srgbClr val="000000"/>
              </a:buClr>
              <a:buFont typeface="+mj-lt"/>
              <a:buAutoNum type="arabicPeriod"/>
              <a:tabLst>
                <a:tab pos="727075" algn="l"/>
                <a:tab pos="727710" algn="l"/>
              </a:tabLst>
            </a:pPr>
            <a:r>
              <a:rPr lang="en-CA" sz="1400" spc="-5" dirty="0" smtClean="0">
                <a:solidFill>
                  <a:srgbClr val="001F5F"/>
                </a:solidFill>
                <a:latin typeface="Calibri"/>
                <a:cs typeface="Calibri"/>
              </a:rPr>
              <a:t>GLCCaaS</a:t>
            </a:r>
            <a:r>
              <a:rPr sz="1400" spc="-5" dirty="0" smtClean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Agent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seeing back office specialists</a:t>
            </a:r>
            <a:r>
              <a:rPr sz="14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presence</a:t>
            </a:r>
            <a:endParaRPr sz="1400" dirty="0">
              <a:latin typeface="Calibri"/>
              <a:cs typeface="Calibri"/>
            </a:endParaRPr>
          </a:p>
          <a:p>
            <a:pPr marL="727075" indent="-457200">
              <a:lnSpc>
                <a:spcPct val="100000"/>
              </a:lnSpc>
              <a:spcBef>
                <a:spcPts val="505"/>
              </a:spcBef>
              <a:buClr>
                <a:srgbClr val="000000"/>
              </a:buClr>
              <a:buFont typeface="+mj-lt"/>
              <a:buAutoNum type="arabicPeriod"/>
              <a:tabLst>
                <a:tab pos="727075" algn="l"/>
                <a:tab pos="727710" algn="l"/>
              </a:tabLst>
            </a:pPr>
            <a:r>
              <a:rPr lang="en-CA" sz="1400" spc="-5" dirty="0" smtClean="0">
                <a:solidFill>
                  <a:srgbClr val="001F5F"/>
                </a:solidFill>
                <a:latin typeface="Calibri"/>
                <a:cs typeface="Calibri"/>
              </a:rPr>
              <a:t>GLCCaaS</a:t>
            </a:r>
            <a:r>
              <a:rPr sz="1400" spc="-5" dirty="0" smtClean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Agent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transfer/conference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call to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back office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specialist</a:t>
            </a:r>
            <a:endParaRPr sz="1400" dirty="0">
              <a:latin typeface="Calibri"/>
              <a:cs typeface="Calibri"/>
            </a:endParaRPr>
          </a:p>
          <a:p>
            <a:pPr marL="727075" indent="-457200">
              <a:lnSpc>
                <a:spcPct val="100000"/>
              </a:lnSpc>
              <a:spcBef>
                <a:spcPts val="505"/>
              </a:spcBef>
              <a:buClr>
                <a:srgbClr val="000000"/>
              </a:buClr>
              <a:buFont typeface="+mj-lt"/>
              <a:buAutoNum type="arabicPeriod"/>
              <a:tabLst>
                <a:tab pos="727075" algn="l"/>
                <a:tab pos="727710" algn="l"/>
              </a:tabLst>
            </a:pPr>
            <a:r>
              <a:rPr lang="en-CA" sz="1400" spc="-5" dirty="0" smtClean="0">
                <a:solidFill>
                  <a:srgbClr val="001F5F"/>
                </a:solidFill>
                <a:latin typeface="Calibri"/>
                <a:cs typeface="Calibri"/>
              </a:rPr>
              <a:t>GLCCaaS</a:t>
            </a:r>
            <a:r>
              <a:rPr sz="1400" spc="-5" dirty="0" smtClean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Agent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using Skype4B phone as alternative</a:t>
            </a:r>
            <a:r>
              <a:rPr sz="1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device</a:t>
            </a:r>
            <a:endParaRPr sz="1400" dirty="0">
              <a:latin typeface="Calibri"/>
              <a:cs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34114" y="4891732"/>
            <a:ext cx="3075773" cy="1116591"/>
            <a:chOff x="3247205" y="5183845"/>
            <a:chExt cx="3075773" cy="1116591"/>
          </a:xfrm>
        </p:grpSpPr>
        <p:sp>
          <p:nvSpPr>
            <p:cNvPr id="9" name="object 4"/>
            <p:cNvSpPr/>
            <p:nvPr/>
          </p:nvSpPr>
          <p:spPr>
            <a:xfrm>
              <a:off x="3488947" y="5183845"/>
              <a:ext cx="2592288" cy="111659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8"/>
            <p:cNvSpPr txBox="1"/>
            <p:nvPr/>
          </p:nvSpPr>
          <p:spPr>
            <a:xfrm>
              <a:off x="3247205" y="5359985"/>
              <a:ext cx="3075773" cy="68480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algn="ctr">
                <a:lnSpc>
                  <a:spcPct val="100000"/>
                </a:lnSpc>
                <a:spcBef>
                  <a:spcPts val="100"/>
                </a:spcBef>
              </a:pPr>
              <a:r>
                <a:rPr sz="1400" spc="-5" dirty="0">
                  <a:solidFill>
                    <a:srgbClr val="FFFFFF"/>
                  </a:solidFill>
                  <a:latin typeface="Calibri"/>
                  <a:cs typeface="Calibri"/>
                </a:rPr>
                <a:t>Skype </a:t>
              </a:r>
              <a:r>
                <a:rPr sz="1400" spc="-15" dirty="0">
                  <a:solidFill>
                    <a:srgbClr val="FFFFFF"/>
                  </a:solidFill>
                  <a:latin typeface="Calibri"/>
                  <a:cs typeface="Calibri"/>
                </a:rPr>
                <a:t>for </a:t>
              </a:r>
              <a:r>
                <a:rPr sz="1400" dirty="0" smtClean="0">
                  <a:solidFill>
                    <a:srgbClr val="FFFFFF"/>
                  </a:solidFill>
                  <a:latin typeface="Calibri"/>
                  <a:cs typeface="Calibri"/>
                </a:rPr>
                <a:t>Business </a:t>
              </a:r>
              <a:r>
                <a:rPr sz="1400" dirty="0">
                  <a:solidFill>
                    <a:srgbClr val="FFFFFF"/>
                  </a:solidFill>
                  <a:latin typeface="Calibri"/>
                  <a:cs typeface="Calibri"/>
                </a:rPr>
                <a:t>+ </a:t>
              </a:r>
              <a:r>
                <a:rPr lang="en-CA" sz="1400" spc="-5" dirty="0" smtClean="0">
                  <a:solidFill>
                    <a:srgbClr val="FFFFFF"/>
                  </a:solidFill>
                  <a:latin typeface="Calibri"/>
                  <a:cs typeface="Calibri"/>
                </a:rPr>
                <a:t>GLCCaaS</a:t>
              </a:r>
              <a:r>
                <a:rPr sz="1400" spc="-60" dirty="0" smtClean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400" dirty="0">
                  <a:solidFill>
                    <a:srgbClr val="FFFFFF"/>
                  </a:solidFill>
                  <a:latin typeface="Calibri"/>
                  <a:cs typeface="Calibri"/>
                </a:rPr>
                <a:t>=  </a:t>
              </a:r>
              <a:endParaRPr lang="en-US" sz="1400" dirty="0" smtClean="0">
                <a:solidFill>
                  <a:srgbClr val="FFFFFF"/>
                </a:solidFill>
                <a:latin typeface="Calibri"/>
                <a:cs typeface="Calibri"/>
              </a:endParaRPr>
            </a:p>
            <a:p>
              <a:pPr marL="12700" marR="5080" algn="ctr">
                <a:lnSpc>
                  <a:spcPct val="100000"/>
                </a:lnSpc>
                <a:spcBef>
                  <a:spcPts val="100"/>
                </a:spcBef>
              </a:pPr>
              <a:r>
                <a:rPr sz="1400" spc="-5" dirty="0" smtClean="0">
                  <a:solidFill>
                    <a:srgbClr val="FFFFFF"/>
                  </a:solidFill>
                  <a:latin typeface="Calibri"/>
                  <a:cs typeface="Calibri"/>
                </a:rPr>
                <a:t>Increased </a:t>
              </a:r>
              <a:r>
                <a:rPr sz="1400" spc="-10" dirty="0">
                  <a:solidFill>
                    <a:srgbClr val="FFFFFF"/>
                  </a:solidFill>
                  <a:latin typeface="Calibri"/>
                  <a:cs typeface="Calibri"/>
                </a:rPr>
                <a:t>Collaboration </a:t>
              </a:r>
              <a:endParaRPr lang="en-CA" sz="1400" spc="-10" dirty="0" smtClean="0">
                <a:solidFill>
                  <a:srgbClr val="FFFFFF"/>
                </a:solidFill>
                <a:latin typeface="Calibri"/>
                <a:cs typeface="Calibri"/>
              </a:endParaRPr>
            </a:p>
            <a:p>
              <a:pPr marL="12700" marR="5080" algn="ctr">
                <a:lnSpc>
                  <a:spcPct val="100000"/>
                </a:lnSpc>
                <a:spcBef>
                  <a:spcPts val="100"/>
                </a:spcBef>
              </a:pPr>
              <a:r>
                <a:rPr sz="1400" spc="-10" dirty="0" smtClean="0">
                  <a:solidFill>
                    <a:srgbClr val="FFFFFF"/>
                  </a:solidFill>
                  <a:latin typeface="Calibri"/>
                  <a:cs typeface="Calibri"/>
                </a:rPr>
                <a:t>across </a:t>
              </a:r>
              <a:r>
                <a:rPr sz="1400" dirty="0">
                  <a:solidFill>
                    <a:srgbClr val="FFFFFF"/>
                  </a:solidFill>
                  <a:latin typeface="Calibri"/>
                  <a:cs typeface="Calibri"/>
                </a:rPr>
                <a:t>the</a:t>
              </a:r>
              <a:r>
                <a:rPr sz="1400" spc="-5" dirty="0">
                  <a:solidFill>
                    <a:srgbClr val="FFFFFF"/>
                  </a:solidFill>
                  <a:latin typeface="Calibri"/>
                  <a:cs typeface="Calibri"/>
                </a:rPr>
                <a:t> enterprise</a:t>
              </a:r>
              <a:endParaRPr sz="1400" dirty="0">
                <a:latin typeface="Calibri"/>
                <a:cs typeface="Calibri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17888" y="1792161"/>
            <a:ext cx="6908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pc="-5" dirty="0">
                <a:cs typeface="Calibri"/>
              </a:rPr>
              <a:t>Client based </a:t>
            </a:r>
            <a:r>
              <a:rPr lang="en-CA" dirty="0">
                <a:cs typeface="Calibri"/>
              </a:rPr>
              <a:t>integration </a:t>
            </a:r>
            <a:r>
              <a:rPr lang="en-CA" spc="-5" dirty="0">
                <a:cs typeface="Calibri"/>
              </a:rPr>
              <a:t>utilizing </a:t>
            </a:r>
            <a:r>
              <a:rPr lang="en-CA" dirty="0">
                <a:cs typeface="Calibri"/>
              </a:rPr>
              <a:t>the </a:t>
            </a:r>
            <a:r>
              <a:rPr lang="en-CA" spc="-5" dirty="0">
                <a:cs typeface="Calibri"/>
              </a:rPr>
              <a:t>new TouchPoint Connector</a:t>
            </a:r>
            <a:r>
              <a:rPr lang="en-CA" spc="-125" dirty="0">
                <a:cs typeface="Calibri"/>
              </a:rPr>
              <a:t> </a:t>
            </a:r>
            <a:r>
              <a:rPr lang="en-CA" dirty="0">
                <a:cs typeface="Calibri"/>
              </a:rPr>
              <a:t>to  </a:t>
            </a:r>
            <a:r>
              <a:rPr lang="en-CA" spc="-5" dirty="0">
                <a:cs typeface="Calibri"/>
              </a:rPr>
              <a:t>exchange presence </a:t>
            </a:r>
            <a:r>
              <a:rPr lang="en-CA" dirty="0">
                <a:cs typeface="Calibri"/>
              </a:rPr>
              <a:t>information </a:t>
            </a:r>
            <a:r>
              <a:rPr lang="en-CA" spc="-5" dirty="0">
                <a:cs typeface="Calibri"/>
              </a:rPr>
              <a:t>and provide </a:t>
            </a:r>
            <a:r>
              <a:rPr lang="en-CA" dirty="0">
                <a:cs typeface="Calibri"/>
              </a:rPr>
              <a:t>easy </a:t>
            </a:r>
            <a:r>
              <a:rPr lang="en-CA" spc="-5" dirty="0">
                <a:cs typeface="Calibri"/>
              </a:rPr>
              <a:t>back office  </a:t>
            </a:r>
            <a:r>
              <a:rPr lang="en-CA" dirty="0" smtClean="0">
                <a:cs typeface="Calibri"/>
              </a:rPr>
              <a:t>integration</a:t>
            </a:r>
            <a:endParaRPr lang="en-CA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1545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2897009" y="1700808"/>
            <a:ext cx="3360088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spc="-5" dirty="0" smtClean="0"/>
              <a:t>Integrated</a:t>
            </a:r>
            <a:r>
              <a:rPr lang="en-CA" sz="2800" spc="-70" dirty="0" smtClean="0"/>
              <a:t> </a:t>
            </a:r>
            <a:r>
              <a:rPr lang="en-CA" sz="2800" dirty="0" smtClean="0"/>
              <a:t>Self-Service</a:t>
            </a:r>
            <a:endParaRPr lang="en-CA" sz="2800" dirty="0"/>
          </a:p>
        </p:txBody>
      </p:sp>
      <p:sp>
        <p:nvSpPr>
          <p:cNvPr id="4" name="object 5"/>
          <p:cNvSpPr txBox="1"/>
          <p:nvPr/>
        </p:nvSpPr>
        <p:spPr>
          <a:xfrm>
            <a:off x="1852893" y="2564904"/>
            <a:ext cx="5448320" cy="28642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latin typeface="Calibri"/>
                <a:cs typeface="Calibri"/>
              </a:rPr>
              <a:t>A </a:t>
            </a:r>
            <a:r>
              <a:rPr spc="-10" dirty="0">
                <a:latin typeface="Calibri"/>
                <a:cs typeface="Calibri"/>
              </a:rPr>
              <a:t>browser-based </a:t>
            </a:r>
            <a:r>
              <a:rPr spc="-5" dirty="0">
                <a:latin typeface="Calibri"/>
                <a:cs typeface="Calibri"/>
              </a:rPr>
              <a:t>graphical tool for call</a:t>
            </a:r>
            <a:r>
              <a:rPr spc="55" dirty="0">
                <a:latin typeface="Calibri"/>
                <a:cs typeface="Calibri"/>
              </a:rPr>
              <a:t> </a:t>
            </a:r>
            <a:r>
              <a:rPr spc="-10" dirty="0" smtClean="0">
                <a:latin typeface="Calibri"/>
                <a:cs typeface="Calibri"/>
              </a:rPr>
              <a:t>flow</a:t>
            </a:r>
            <a:r>
              <a:rPr lang="en-CA" dirty="0">
                <a:latin typeface="Calibri"/>
                <a:cs typeface="Calibri"/>
              </a:rPr>
              <a:t> </a:t>
            </a:r>
            <a:r>
              <a:rPr spc="-5" dirty="0" smtClean="0">
                <a:latin typeface="Calibri"/>
                <a:cs typeface="Calibri"/>
              </a:rPr>
              <a:t>generation </a:t>
            </a:r>
            <a:r>
              <a:rPr spc="-5" dirty="0">
                <a:latin typeface="Calibri"/>
                <a:cs typeface="Calibri"/>
              </a:rPr>
              <a:t>and IVR </a:t>
            </a:r>
            <a:r>
              <a:rPr spc="-10" dirty="0">
                <a:latin typeface="Calibri"/>
                <a:cs typeface="Calibri"/>
              </a:rPr>
              <a:t>service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spc="-5" dirty="0" smtClean="0">
                <a:latin typeface="Calibri"/>
                <a:cs typeface="Calibri"/>
              </a:rPr>
              <a:t>creation</a:t>
            </a:r>
            <a:endParaRPr lang="en-CA" spc="-5" dirty="0" smtClean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endParaRPr dirty="0">
              <a:latin typeface="Calibri"/>
              <a:cs typeface="Calibri"/>
            </a:endParaRPr>
          </a:p>
          <a:p>
            <a:pPr marL="469899" indent="-342900">
              <a:spcBef>
                <a:spcPts val="605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dirty="0">
                <a:latin typeface="Calibri"/>
                <a:cs typeface="Calibri"/>
              </a:rPr>
              <a:t>General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Logic</a:t>
            </a:r>
            <a:endParaRPr sz="1400" dirty="0">
              <a:latin typeface="Calibri"/>
              <a:cs typeface="Calibri"/>
            </a:endParaRPr>
          </a:p>
          <a:p>
            <a:pPr marL="469899" indent="-342900">
              <a:spcBef>
                <a:spcPts val="580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dirty="0">
                <a:latin typeface="Calibri"/>
                <a:cs typeface="Calibri"/>
              </a:rPr>
              <a:t>ACD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Logic</a:t>
            </a:r>
            <a:endParaRPr sz="1400" dirty="0">
              <a:latin typeface="Calibri"/>
              <a:cs typeface="Calibri"/>
            </a:endParaRPr>
          </a:p>
          <a:p>
            <a:pPr marL="469899" indent="-342900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spc="-5" dirty="0">
                <a:latin typeface="Calibri"/>
                <a:cs typeface="Calibri"/>
              </a:rPr>
              <a:t>Routing, </a:t>
            </a:r>
            <a:r>
              <a:rPr sz="1400" dirty="0">
                <a:latin typeface="Calibri"/>
                <a:cs typeface="Calibri"/>
              </a:rPr>
              <a:t>Queuing </a:t>
            </a:r>
            <a:r>
              <a:rPr sz="1400" spc="-5" dirty="0">
                <a:latin typeface="Calibri"/>
                <a:cs typeface="Calibri"/>
              </a:rPr>
              <a:t>and distribution logic for all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media</a:t>
            </a:r>
          </a:p>
          <a:p>
            <a:pPr marL="869315" lvl="1" indent="-285750">
              <a:spcBef>
                <a:spcPts val="509"/>
              </a:spcBef>
              <a:buFont typeface="Arial" panose="020B0604020202020204" pitchFamily="34" charset="0"/>
              <a:buChar char="•"/>
              <a:tabLst>
                <a:tab pos="812800" algn="l"/>
              </a:tabLst>
            </a:pPr>
            <a:r>
              <a:rPr sz="1200" spc="-5" dirty="0">
                <a:latin typeface="Calibri"/>
                <a:cs typeface="Calibri"/>
              </a:rPr>
              <a:t>Voice, Voicemail, Email,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Chat</a:t>
            </a:r>
            <a:endParaRPr sz="1200" dirty="0">
              <a:latin typeface="Calibri"/>
              <a:cs typeface="Calibri"/>
            </a:endParaRPr>
          </a:p>
          <a:p>
            <a:pPr marL="469899" indent="-342900">
              <a:spcBef>
                <a:spcPts val="545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dirty="0">
                <a:latin typeface="Calibri"/>
                <a:cs typeface="Calibri"/>
              </a:rPr>
              <a:t>Announcements</a:t>
            </a:r>
          </a:p>
          <a:p>
            <a:pPr marL="469899" indent="-342900">
              <a:spcBef>
                <a:spcPts val="580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dirty="0">
                <a:latin typeface="Calibri"/>
                <a:cs typeface="Calibri"/>
              </a:rPr>
              <a:t>Music </a:t>
            </a:r>
            <a:r>
              <a:rPr sz="1400" spc="-5" dirty="0">
                <a:latin typeface="Calibri"/>
                <a:cs typeface="Calibri"/>
              </a:rPr>
              <a:t>on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Hold</a:t>
            </a:r>
            <a:endParaRPr sz="1400" dirty="0">
              <a:latin typeface="Calibri"/>
              <a:cs typeface="Calibri"/>
            </a:endParaRPr>
          </a:p>
          <a:p>
            <a:pPr marL="469899" indent="-342900"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413384" algn="l"/>
                <a:tab pos="414020" algn="l"/>
              </a:tabLst>
            </a:pPr>
            <a:r>
              <a:rPr sz="1400" spc="-5" dirty="0">
                <a:latin typeface="Calibri"/>
                <a:cs typeface="Calibri"/>
              </a:rPr>
              <a:t>Speech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integration</a:t>
            </a:r>
          </a:p>
        </p:txBody>
      </p:sp>
    </p:spTree>
    <p:extLst>
      <p:ext uri="{BB962C8B-B14F-4D97-AF65-F5344CB8AC3E}">
        <p14:creationId xmlns:p14="http://schemas.microsoft.com/office/powerpoint/2010/main" val="17531545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3262204" y="1196752"/>
            <a:ext cx="2619592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smtClean="0"/>
              <a:t>TouchPoint</a:t>
            </a:r>
            <a:r>
              <a:rPr lang="en-CA" sz="2800" spc="-110" dirty="0" smtClean="0"/>
              <a:t> </a:t>
            </a:r>
            <a:r>
              <a:rPr lang="en-CA" sz="2800" dirty="0" smtClean="0"/>
              <a:t>Client</a:t>
            </a:r>
            <a:endParaRPr lang="en-CA" sz="2800" dirty="0"/>
          </a:p>
        </p:txBody>
      </p:sp>
      <p:sp>
        <p:nvSpPr>
          <p:cNvPr id="4" name="object 9"/>
          <p:cNvSpPr txBox="1"/>
          <p:nvPr/>
        </p:nvSpPr>
        <p:spPr>
          <a:xfrm>
            <a:off x="1786040" y="1700808"/>
            <a:ext cx="5571920" cy="4253729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90"/>
              </a:spcBef>
              <a:buFont typeface="Arial" panose="020B0604020202020204" pitchFamily="34" charset="0"/>
              <a:buChar char="•"/>
            </a:pPr>
            <a:r>
              <a:rPr dirty="0">
                <a:latin typeface="Calibri"/>
                <a:cs typeface="Calibri"/>
              </a:rPr>
              <a:t>Web </a:t>
            </a:r>
            <a:r>
              <a:rPr spc="-5" dirty="0">
                <a:latin typeface="Calibri"/>
                <a:cs typeface="Calibri"/>
              </a:rPr>
              <a:t>based (HTML </a:t>
            </a:r>
            <a:r>
              <a:rPr dirty="0">
                <a:latin typeface="Calibri"/>
                <a:cs typeface="Calibri"/>
              </a:rPr>
              <a:t>5)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application</a:t>
            </a:r>
          </a:p>
          <a:p>
            <a:pPr marL="870584" lvl="1" indent="-286385">
              <a:spcBef>
                <a:spcPts val="440"/>
              </a:spcBef>
              <a:buChar char="–"/>
              <a:tabLst>
                <a:tab pos="413384" algn="l"/>
                <a:tab pos="414020" algn="l"/>
              </a:tabLst>
            </a:pPr>
            <a:r>
              <a:rPr sz="1400" spc="-5" dirty="0">
                <a:latin typeface="Calibri"/>
                <a:cs typeface="Calibri"/>
              </a:rPr>
              <a:t>Minimal footprint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5" dirty="0">
                <a:latin typeface="Calibri"/>
                <a:cs typeface="Calibri"/>
              </a:rPr>
              <a:t>installation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privileges</a:t>
            </a:r>
            <a:endParaRPr sz="1400" dirty="0">
              <a:latin typeface="Calibri"/>
              <a:cs typeface="Calibri"/>
            </a:endParaRPr>
          </a:p>
          <a:p>
            <a:pPr marL="870584" lvl="1" indent="-286385">
              <a:spcBef>
                <a:spcPts val="434"/>
              </a:spcBef>
              <a:buChar char="–"/>
              <a:tabLst>
                <a:tab pos="413384" algn="l"/>
                <a:tab pos="414020" algn="l"/>
              </a:tabLst>
            </a:pPr>
            <a:r>
              <a:rPr sz="1400" dirty="0">
                <a:latin typeface="Calibri"/>
                <a:cs typeface="Calibri"/>
              </a:rPr>
              <a:t>IE, </a:t>
            </a:r>
            <a:r>
              <a:rPr sz="1400" spc="-5" dirty="0">
                <a:latin typeface="Calibri"/>
                <a:cs typeface="Calibri"/>
              </a:rPr>
              <a:t>Chrome, Firefox</a:t>
            </a:r>
            <a:endParaRPr sz="1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75"/>
              </a:spcBef>
              <a:buFont typeface="Arial" panose="020B0604020202020204" pitchFamily="34" charset="0"/>
              <a:buChar char="•"/>
            </a:pPr>
            <a:r>
              <a:rPr spc="-5" dirty="0">
                <a:latin typeface="Calibri"/>
                <a:cs typeface="Calibri"/>
              </a:rPr>
              <a:t>Screen footprint </a:t>
            </a:r>
            <a:r>
              <a:rPr dirty="0">
                <a:latin typeface="Calibri"/>
                <a:cs typeface="Calibri"/>
              </a:rPr>
              <a:t>is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flexible</a:t>
            </a:r>
            <a:endParaRPr dirty="0">
              <a:latin typeface="Calibri"/>
              <a:cs typeface="Calibri"/>
            </a:endParaRPr>
          </a:p>
          <a:p>
            <a:pPr marL="922020" lvl="1" indent="-337820">
              <a:spcBef>
                <a:spcPts val="439"/>
              </a:spcBef>
              <a:buChar char="–"/>
              <a:tabLst>
                <a:tab pos="464820" algn="l"/>
                <a:tab pos="465455" algn="l"/>
              </a:tabLst>
            </a:pPr>
            <a:r>
              <a:rPr sz="1400" spc="-5" dirty="0">
                <a:latin typeface="Calibri"/>
                <a:cs typeface="Calibri"/>
              </a:rPr>
              <a:t>Collapse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sidebar</a:t>
            </a:r>
            <a:endParaRPr sz="1400" dirty="0">
              <a:latin typeface="Calibri"/>
              <a:cs typeface="Calibri"/>
            </a:endParaRPr>
          </a:p>
          <a:p>
            <a:pPr marL="870584" lvl="1" indent="-286385">
              <a:spcBef>
                <a:spcPts val="430"/>
              </a:spcBef>
              <a:buChar char="–"/>
              <a:tabLst>
                <a:tab pos="413384" algn="l"/>
                <a:tab pos="414020" algn="l"/>
              </a:tabLst>
            </a:pPr>
            <a:r>
              <a:rPr sz="1400" spc="-5" dirty="0">
                <a:latin typeface="Calibri"/>
                <a:cs typeface="Calibri"/>
              </a:rPr>
              <a:t>Ability </a:t>
            </a:r>
            <a:r>
              <a:rPr sz="1400" dirty="0">
                <a:latin typeface="Calibri"/>
                <a:cs typeface="Calibri"/>
              </a:rPr>
              <a:t>to </a:t>
            </a:r>
            <a:r>
              <a:rPr sz="1400" spc="-5" dirty="0">
                <a:latin typeface="Calibri"/>
                <a:cs typeface="Calibri"/>
              </a:rPr>
              <a:t>easily work with two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monitors</a:t>
            </a:r>
            <a:endParaRPr sz="1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70"/>
              </a:spcBef>
              <a:buFont typeface="Arial" panose="020B0604020202020204" pitchFamily="34" charset="0"/>
              <a:buChar char="•"/>
            </a:pPr>
            <a:r>
              <a:rPr spc="-5" dirty="0">
                <a:latin typeface="Calibri"/>
                <a:cs typeface="Calibri"/>
              </a:rPr>
              <a:t>Full two-way </a:t>
            </a:r>
            <a:r>
              <a:rPr dirty="0">
                <a:latin typeface="Calibri"/>
                <a:cs typeface="Calibri"/>
              </a:rPr>
              <a:t>client </a:t>
            </a:r>
            <a:r>
              <a:rPr spc="-5" dirty="0">
                <a:latin typeface="Calibri"/>
                <a:cs typeface="Calibri"/>
              </a:rPr>
              <a:t>side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integration</a:t>
            </a:r>
          </a:p>
          <a:p>
            <a:pPr marL="870584" lvl="1" indent="-286385">
              <a:spcBef>
                <a:spcPts val="445"/>
              </a:spcBef>
              <a:buChar char="–"/>
              <a:tabLst>
                <a:tab pos="413384" algn="l"/>
                <a:tab pos="414020" algn="l"/>
              </a:tabLst>
            </a:pPr>
            <a:r>
              <a:rPr sz="1400" spc="-5" dirty="0">
                <a:latin typeface="Calibri"/>
                <a:cs typeface="Calibri"/>
              </a:rPr>
              <a:t>Based on “Gadget”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5" dirty="0">
                <a:latin typeface="Calibri"/>
                <a:cs typeface="Calibri"/>
              </a:rPr>
              <a:t>“Notifications”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technology</a:t>
            </a:r>
            <a:endParaRPr sz="1400" dirty="0">
              <a:latin typeface="Calibri"/>
              <a:cs typeface="Calibri"/>
            </a:endParaRPr>
          </a:p>
          <a:p>
            <a:pPr marL="870584" lvl="1" indent="-286385">
              <a:spcBef>
                <a:spcPts val="430"/>
              </a:spcBef>
              <a:buChar char="–"/>
              <a:tabLst>
                <a:tab pos="413384" algn="l"/>
                <a:tab pos="414020" algn="l"/>
              </a:tabLst>
            </a:pPr>
            <a:r>
              <a:rPr sz="1400" dirty="0">
                <a:latin typeface="Calibri"/>
                <a:cs typeface="Calibri"/>
              </a:rPr>
              <a:t>Reduce the </a:t>
            </a:r>
            <a:r>
              <a:rPr sz="1400" spc="-5" dirty="0">
                <a:latin typeface="Calibri"/>
                <a:cs typeface="Calibri"/>
              </a:rPr>
              <a:t>cost </a:t>
            </a:r>
            <a:r>
              <a:rPr sz="1400" dirty="0">
                <a:latin typeface="Calibri"/>
                <a:cs typeface="Calibri"/>
              </a:rPr>
              <a:t>and the </a:t>
            </a:r>
            <a:r>
              <a:rPr sz="1400" spc="-10" dirty="0">
                <a:latin typeface="Calibri"/>
                <a:cs typeface="Calibri"/>
              </a:rPr>
              <a:t>complexity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integrations</a:t>
            </a:r>
            <a:endParaRPr sz="1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75"/>
              </a:spcBef>
              <a:buFont typeface="Arial" panose="020B0604020202020204" pitchFamily="34" charset="0"/>
              <a:buChar char="•"/>
            </a:pPr>
            <a:r>
              <a:rPr spc="-5" dirty="0">
                <a:latin typeface="Calibri"/>
                <a:cs typeface="Calibri"/>
              </a:rPr>
              <a:t>Customization on many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levels</a:t>
            </a:r>
            <a:endParaRPr dirty="0">
              <a:latin typeface="Calibri"/>
              <a:cs typeface="Calibri"/>
            </a:endParaRPr>
          </a:p>
          <a:p>
            <a:pPr marL="870584" lvl="1" indent="-286385">
              <a:spcBef>
                <a:spcPts val="439"/>
              </a:spcBef>
              <a:buChar char="–"/>
              <a:tabLst>
                <a:tab pos="413384" algn="l"/>
                <a:tab pos="414020" algn="l"/>
              </a:tabLst>
            </a:pPr>
            <a:r>
              <a:rPr sz="1400" spc="-5" dirty="0">
                <a:latin typeface="Calibri"/>
                <a:cs typeface="Calibri"/>
              </a:rPr>
              <a:t>Tenant </a:t>
            </a:r>
            <a:r>
              <a:rPr sz="1400" dirty="0">
                <a:latin typeface="Calibri"/>
                <a:cs typeface="Calibri"/>
              </a:rPr>
              <a:t>/ Group / </a:t>
            </a:r>
            <a:r>
              <a:rPr sz="1400" spc="-5" dirty="0">
                <a:latin typeface="Calibri"/>
                <a:cs typeface="Calibri"/>
              </a:rPr>
              <a:t>Team </a:t>
            </a:r>
            <a:r>
              <a:rPr sz="1400" dirty="0">
                <a:latin typeface="Calibri"/>
                <a:cs typeface="Calibri"/>
              </a:rPr>
              <a:t>/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Role</a:t>
            </a:r>
            <a:endParaRPr sz="1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75"/>
              </a:spcBef>
              <a:buFont typeface="Arial" panose="020B0604020202020204" pitchFamily="34" charset="0"/>
              <a:buChar char="•"/>
            </a:pPr>
            <a:r>
              <a:rPr spc="-5" dirty="0">
                <a:latin typeface="Calibri"/>
                <a:cs typeface="Calibri"/>
              </a:rPr>
              <a:t>Clear </a:t>
            </a:r>
            <a:r>
              <a:rPr dirty="0">
                <a:latin typeface="Calibri"/>
                <a:cs typeface="Calibri"/>
              </a:rPr>
              <a:t>and </a:t>
            </a:r>
            <a:r>
              <a:rPr spc="-5" dirty="0">
                <a:latin typeface="Calibri"/>
                <a:cs typeface="Calibri"/>
              </a:rPr>
              <a:t>updated </a:t>
            </a:r>
            <a:r>
              <a:rPr dirty="0">
                <a:latin typeface="Calibri"/>
                <a:cs typeface="Calibri"/>
              </a:rPr>
              <a:t>UI and </a:t>
            </a:r>
            <a:r>
              <a:rPr spc="-5" dirty="0">
                <a:latin typeface="Calibri"/>
                <a:cs typeface="Calibri"/>
              </a:rPr>
              <a:t>User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Experience</a:t>
            </a:r>
            <a:endParaRPr dirty="0">
              <a:latin typeface="Calibri"/>
              <a:cs typeface="Calibri"/>
            </a:endParaRPr>
          </a:p>
          <a:p>
            <a:pPr marL="870584" lvl="1" indent="-286385">
              <a:spcBef>
                <a:spcPts val="439"/>
              </a:spcBef>
              <a:buChar char="–"/>
              <a:tabLst>
                <a:tab pos="413384" algn="l"/>
                <a:tab pos="414020" algn="l"/>
              </a:tabLst>
            </a:pPr>
            <a:r>
              <a:rPr sz="1400" spc="-5" dirty="0">
                <a:latin typeface="Calibri"/>
                <a:cs typeface="Calibri"/>
              </a:rPr>
              <a:t>Intuitive application with short learning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curve</a:t>
            </a:r>
            <a:endParaRPr sz="1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70"/>
              </a:spcBef>
              <a:buFont typeface="Arial" panose="020B0604020202020204" pitchFamily="34" charset="0"/>
              <a:buChar char="•"/>
            </a:pPr>
            <a:r>
              <a:rPr dirty="0">
                <a:latin typeface="Calibri"/>
                <a:cs typeface="Calibri"/>
              </a:rPr>
              <a:t>Automatic Updates (Policy </a:t>
            </a:r>
            <a:r>
              <a:rPr spc="-5" dirty="0">
                <a:latin typeface="Calibri"/>
                <a:cs typeface="Calibri"/>
              </a:rPr>
              <a:t>Driven, Faster </a:t>
            </a:r>
            <a:r>
              <a:rPr dirty="0">
                <a:latin typeface="Calibri"/>
                <a:cs typeface="Calibri"/>
              </a:rPr>
              <a:t>Response)</a:t>
            </a:r>
          </a:p>
        </p:txBody>
      </p:sp>
      <p:sp>
        <p:nvSpPr>
          <p:cNvPr id="5" name="object 11"/>
          <p:cNvSpPr/>
          <p:nvPr/>
        </p:nvSpPr>
        <p:spPr>
          <a:xfrm>
            <a:off x="222740" y="1196752"/>
            <a:ext cx="388820" cy="489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1545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2"/>
          <p:cNvSpPr txBox="1">
            <a:spLocks/>
          </p:cNvSpPr>
          <p:nvPr/>
        </p:nvSpPr>
        <p:spPr>
          <a:xfrm>
            <a:off x="3277771" y="1268760"/>
            <a:ext cx="2598564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smtClean="0"/>
              <a:t>TouchPoint</a:t>
            </a:r>
            <a:r>
              <a:rPr lang="en-CA" sz="2800" spc="-114" dirty="0" smtClean="0"/>
              <a:t> </a:t>
            </a:r>
            <a:r>
              <a:rPr lang="en-CA" sz="2800" dirty="0" smtClean="0"/>
              <a:t>Agent</a:t>
            </a:r>
            <a:endParaRPr lang="en-CA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1398821" y="1921792"/>
            <a:ext cx="6356465" cy="3970804"/>
            <a:chOff x="1143000" y="1797420"/>
            <a:chExt cx="6992111" cy="4367884"/>
          </a:xfrm>
        </p:grpSpPr>
        <p:sp>
          <p:nvSpPr>
            <p:cNvPr id="5" name="object 3"/>
            <p:cNvSpPr/>
            <p:nvPr/>
          </p:nvSpPr>
          <p:spPr>
            <a:xfrm>
              <a:off x="1143000" y="1797420"/>
              <a:ext cx="6992111" cy="40386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050232" y="5157193"/>
              <a:ext cx="2991485" cy="1008111"/>
              <a:chOff x="5050232" y="4653136"/>
              <a:chExt cx="2991485" cy="1008111"/>
            </a:xfrm>
          </p:grpSpPr>
          <p:sp>
            <p:nvSpPr>
              <p:cNvPr id="7" name="object 4"/>
              <p:cNvSpPr/>
              <p:nvPr/>
            </p:nvSpPr>
            <p:spPr>
              <a:xfrm>
                <a:off x="5148063" y="4653136"/>
                <a:ext cx="2808313" cy="1008111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5"/>
              <p:cNvSpPr txBox="1"/>
              <p:nvPr/>
            </p:nvSpPr>
            <p:spPr>
              <a:xfrm>
                <a:off x="5050232" y="4781447"/>
                <a:ext cx="2991485" cy="72507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065" marR="508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400" dirty="0">
                    <a:solidFill>
                      <a:srgbClr val="FFFFFF"/>
                    </a:solidFill>
                    <a:latin typeface="Calibri"/>
                    <a:cs typeface="Calibri"/>
                  </a:rPr>
                  <a:t>Modern, </a:t>
                </a:r>
                <a:r>
                  <a:rPr sz="1400" spc="-5" dirty="0">
                    <a:solidFill>
                      <a:srgbClr val="FFFFFF"/>
                    </a:solidFill>
                    <a:latin typeface="Calibri"/>
                    <a:cs typeface="Calibri"/>
                  </a:rPr>
                  <a:t>intuitive </a:t>
                </a:r>
                <a:r>
                  <a:rPr sz="1400" spc="-10" dirty="0">
                    <a:solidFill>
                      <a:srgbClr val="FFFFFF"/>
                    </a:solidFill>
                    <a:latin typeface="Calibri"/>
                    <a:cs typeface="Calibri"/>
                  </a:rPr>
                  <a:t>interface</a:t>
                </a:r>
                <a:r>
                  <a:rPr sz="1400" spc="-45" dirty="0">
                    <a:solidFill>
                      <a:srgbClr val="FFFFFF"/>
                    </a:solidFill>
                    <a:latin typeface="Calibri"/>
                    <a:cs typeface="Calibri"/>
                  </a:rPr>
                  <a:t> </a:t>
                </a:r>
                <a:r>
                  <a:rPr sz="1400" spc="-5" dirty="0">
                    <a:solidFill>
                      <a:srgbClr val="FFFFFF"/>
                    </a:solidFill>
                    <a:latin typeface="Calibri"/>
                    <a:cs typeface="Calibri"/>
                  </a:rPr>
                  <a:t>with  </a:t>
                </a:r>
                <a:r>
                  <a:rPr sz="1400" spc="-15" dirty="0">
                    <a:solidFill>
                      <a:srgbClr val="FFFFFF"/>
                    </a:solidFill>
                    <a:latin typeface="Calibri"/>
                    <a:cs typeface="Calibri"/>
                  </a:rPr>
                  <a:t>feature </a:t>
                </a:r>
                <a:r>
                  <a:rPr sz="1400" spc="-5" dirty="0">
                    <a:solidFill>
                      <a:srgbClr val="FFFFFF"/>
                    </a:solidFill>
                    <a:latin typeface="Calibri"/>
                    <a:cs typeface="Calibri"/>
                  </a:rPr>
                  <a:t>rich capabilities </a:t>
                </a:r>
                <a:r>
                  <a:rPr sz="1400" spc="-15" dirty="0">
                    <a:solidFill>
                      <a:srgbClr val="FFFFFF"/>
                    </a:solidFill>
                    <a:latin typeface="Calibri"/>
                    <a:cs typeface="Calibri"/>
                  </a:rPr>
                  <a:t>makes  </a:t>
                </a:r>
                <a:r>
                  <a:rPr sz="1400" spc="-20" dirty="0">
                    <a:solidFill>
                      <a:srgbClr val="FFFFFF"/>
                    </a:solidFill>
                    <a:latin typeface="Calibri"/>
                    <a:cs typeface="Calibri"/>
                  </a:rPr>
                  <a:t>everyone’s </a:t>
                </a:r>
                <a:r>
                  <a:rPr sz="1400" spc="-5" dirty="0">
                    <a:solidFill>
                      <a:srgbClr val="FFFFFF"/>
                    </a:solidFill>
                    <a:latin typeface="Calibri"/>
                    <a:cs typeface="Calibri"/>
                  </a:rPr>
                  <a:t>job</a:t>
                </a:r>
                <a:r>
                  <a:rPr sz="1400" spc="5" dirty="0">
                    <a:solidFill>
                      <a:srgbClr val="FFFFFF"/>
                    </a:solidFill>
                    <a:latin typeface="Calibri"/>
                    <a:cs typeface="Calibri"/>
                  </a:rPr>
                  <a:t> </a:t>
                </a:r>
                <a:r>
                  <a:rPr sz="1400" spc="-30" dirty="0">
                    <a:solidFill>
                      <a:srgbClr val="FFFFFF"/>
                    </a:solidFill>
                    <a:latin typeface="Calibri"/>
                    <a:cs typeface="Calibri"/>
                  </a:rPr>
                  <a:t>easier.</a:t>
                </a:r>
                <a:endParaRPr sz="1400" dirty="0">
                  <a:latin typeface="Calibri"/>
                  <a:cs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31545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3440963" y="1340768"/>
            <a:ext cx="245454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0"/>
              </a:spcBef>
            </a:pPr>
            <a:r>
              <a:rPr lang="en-CA" sz="2800" spc="-5" dirty="0" smtClean="0"/>
              <a:t>Mini </a:t>
            </a:r>
            <a:r>
              <a:rPr lang="en-CA" sz="2800" dirty="0" smtClean="0">
                <a:latin typeface="Calibri"/>
                <a:cs typeface="Calibri"/>
              </a:rPr>
              <a:t>Wall</a:t>
            </a:r>
            <a:r>
              <a:rPr lang="en-CA" sz="2800" spc="-160" dirty="0" smtClean="0">
                <a:latin typeface="Calibri"/>
                <a:cs typeface="Calibri"/>
              </a:rPr>
              <a:t> </a:t>
            </a:r>
            <a:r>
              <a:rPr lang="en-CA" sz="2800" dirty="0" smtClean="0">
                <a:latin typeface="Calibri"/>
                <a:cs typeface="Calibri"/>
              </a:rPr>
              <a:t>Board</a:t>
            </a:r>
            <a:endParaRPr lang="en-CA" sz="2800" dirty="0">
              <a:latin typeface="Calibri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60086" y="2128129"/>
            <a:ext cx="7216303" cy="3511497"/>
            <a:chOff x="1375001" y="2272145"/>
            <a:chExt cx="7216303" cy="3511497"/>
          </a:xfrm>
        </p:grpSpPr>
        <p:sp>
          <p:nvSpPr>
            <p:cNvPr id="5" name="object 5"/>
            <p:cNvSpPr/>
            <p:nvPr/>
          </p:nvSpPr>
          <p:spPr>
            <a:xfrm>
              <a:off x="1375001" y="2272145"/>
              <a:ext cx="1102066" cy="22973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96203" y="2272145"/>
              <a:ext cx="2995101" cy="351149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4"/>
            <p:cNvSpPr/>
            <p:nvPr/>
          </p:nvSpPr>
          <p:spPr>
            <a:xfrm>
              <a:off x="2771800" y="2272145"/>
              <a:ext cx="2531604" cy="231370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140290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8"/>
          <p:cNvSpPr txBox="1"/>
          <p:nvPr/>
        </p:nvSpPr>
        <p:spPr>
          <a:xfrm>
            <a:off x="755576" y="2116045"/>
            <a:ext cx="3240360" cy="291425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Leverages 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the 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TouchPoint Chat Gadget  for standard</a:t>
            </a:r>
            <a:r>
              <a:rPr sz="16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integration</a:t>
            </a:r>
            <a:endParaRPr sz="1600" dirty="0">
              <a:latin typeface="Calibri"/>
              <a:cs typeface="Calibri"/>
            </a:endParaRPr>
          </a:p>
          <a:p>
            <a:pPr marL="355600" marR="203835" indent="-342900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Char char="•"/>
            </a:pP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Extends 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the API to</a:t>
            </a:r>
            <a:r>
              <a:rPr sz="1600" spc="-8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link  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into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third-party 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co- 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browsing</a:t>
            </a:r>
            <a:r>
              <a:rPr sz="16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solutions</a:t>
            </a:r>
            <a:endParaRPr sz="1600" dirty="0">
              <a:latin typeface="Calibri"/>
              <a:cs typeface="Calibri"/>
            </a:endParaRPr>
          </a:p>
          <a:p>
            <a:pPr marL="355600" marR="415290" indent="-342900">
              <a:lnSpc>
                <a:spcPct val="100000"/>
              </a:lnSpc>
              <a:spcBef>
                <a:spcPts val="484"/>
              </a:spcBef>
              <a:buFont typeface="Arial" panose="020B0604020202020204" pitchFamily="34" charset="0"/>
              <a:buChar char="•"/>
            </a:pP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Can be configured  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through</a:t>
            </a:r>
            <a:r>
              <a:rPr sz="1600" spc="-8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AdminPoint</a:t>
            </a:r>
            <a:endParaRPr sz="1600" dirty="0">
              <a:latin typeface="Calibri"/>
              <a:cs typeface="Calibri"/>
            </a:endParaRPr>
          </a:p>
          <a:p>
            <a:pPr marL="355600" marR="109220" indent="-342900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Char char="•"/>
            </a:pPr>
            <a:r>
              <a:rPr lang="en-CA" sz="1600" spc="-5" dirty="0" smtClean="0">
                <a:solidFill>
                  <a:srgbClr val="001F5F"/>
                </a:solidFill>
                <a:latin typeface="Calibri"/>
                <a:cs typeface="Calibri"/>
              </a:rPr>
              <a:t>GLCCaaS</a:t>
            </a:r>
            <a:r>
              <a:rPr sz="1600" spc="-5" dirty="0" smtClean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also 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provides a 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native, basic 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co- 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browsing option on</a:t>
            </a:r>
            <a:r>
              <a:rPr sz="1600" spc="-8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the 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same 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API interface 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based on</a:t>
            </a:r>
            <a:r>
              <a:rPr sz="1600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TogetherJS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4" name="object 9"/>
          <p:cNvSpPr/>
          <p:nvPr/>
        </p:nvSpPr>
        <p:spPr>
          <a:xfrm>
            <a:off x="4220757" y="2103236"/>
            <a:ext cx="4131174" cy="25838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0"/>
          <p:cNvSpPr/>
          <p:nvPr/>
        </p:nvSpPr>
        <p:spPr>
          <a:xfrm>
            <a:off x="4578538" y="3971357"/>
            <a:ext cx="3474612" cy="16898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/>
          <p:cNvSpPr txBox="1">
            <a:spLocks/>
          </p:cNvSpPr>
          <p:nvPr/>
        </p:nvSpPr>
        <p:spPr>
          <a:xfrm>
            <a:off x="2730958" y="1340768"/>
            <a:ext cx="3682084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smtClean="0"/>
              <a:t>Co-Browsing</a:t>
            </a:r>
            <a:r>
              <a:rPr lang="en-CA" sz="2800" spc="-100" dirty="0" smtClean="0"/>
              <a:t> </a:t>
            </a:r>
            <a:r>
              <a:rPr lang="en-CA" sz="2800" spc="-5" dirty="0" smtClean="0"/>
              <a:t>Enablement</a:t>
            </a:r>
            <a:endParaRPr lang="en-CA" sz="2800" spc="-5" dirty="0"/>
          </a:p>
        </p:txBody>
      </p:sp>
    </p:spTree>
    <p:extLst>
      <p:ext uri="{BB962C8B-B14F-4D97-AF65-F5344CB8AC3E}">
        <p14:creationId xmlns:p14="http://schemas.microsoft.com/office/powerpoint/2010/main" val="13140290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3313774" y="1412776"/>
            <a:ext cx="2526556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spc="-5" dirty="0" smtClean="0"/>
              <a:t>Outbound</a:t>
            </a:r>
            <a:r>
              <a:rPr lang="en-CA" sz="2800" spc="-85" dirty="0" smtClean="0"/>
              <a:t> </a:t>
            </a:r>
            <a:r>
              <a:rPr lang="en-CA" sz="2800" dirty="0" smtClean="0"/>
              <a:t>Dialer</a:t>
            </a:r>
            <a:endParaRPr lang="en-CA" sz="2800" dirty="0"/>
          </a:p>
        </p:txBody>
      </p:sp>
      <p:sp>
        <p:nvSpPr>
          <p:cNvPr id="4" name="object 6"/>
          <p:cNvSpPr txBox="1">
            <a:spLocks/>
          </p:cNvSpPr>
          <p:nvPr/>
        </p:nvSpPr>
        <p:spPr>
          <a:xfrm>
            <a:off x="1015778" y="2276871"/>
            <a:ext cx="7122549" cy="32983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indent="0">
              <a:spcBef>
                <a:spcPts val="100"/>
              </a:spcBef>
              <a:buNone/>
            </a:pPr>
            <a:r>
              <a:rPr lang="en-CA" sz="1800" spc="-5" dirty="0" smtClean="0"/>
              <a:t>Includes comprehensive </a:t>
            </a:r>
            <a:r>
              <a:rPr lang="en-CA" sz="1800" dirty="0" smtClean="0"/>
              <a:t>answering </a:t>
            </a:r>
            <a:r>
              <a:rPr lang="en-CA" sz="1800" spc="-5" dirty="0" smtClean="0"/>
              <a:t>machine and</a:t>
            </a:r>
            <a:r>
              <a:rPr lang="en-CA" sz="1800" spc="-40" dirty="0" smtClean="0"/>
              <a:t> </a:t>
            </a:r>
            <a:r>
              <a:rPr lang="en-CA" sz="1800" dirty="0" smtClean="0"/>
              <a:t>tone </a:t>
            </a:r>
            <a:r>
              <a:rPr lang="en-CA" sz="1800" spc="-5" dirty="0" smtClean="0"/>
              <a:t>detection </a:t>
            </a:r>
            <a:r>
              <a:rPr lang="en-CA" sz="1800" dirty="0" smtClean="0"/>
              <a:t>capabilities, </a:t>
            </a:r>
            <a:r>
              <a:rPr lang="en-CA" sz="1800" spc="-5" dirty="0" smtClean="0"/>
              <a:t>and </a:t>
            </a:r>
            <a:r>
              <a:rPr lang="en-CA" sz="1800" dirty="0" smtClean="0"/>
              <a:t>the </a:t>
            </a:r>
            <a:r>
              <a:rPr lang="en-CA" sz="1800" spc="-5" dirty="0" smtClean="0"/>
              <a:t>ability </a:t>
            </a:r>
            <a:r>
              <a:rPr lang="en-CA" sz="1800" dirty="0" smtClean="0"/>
              <a:t>to leave</a:t>
            </a:r>
            <a:r>
              <a:rPr lang="en-CA" sz="1800" spc="-75" dirty="0" smtClean="0"/>
              <a:t> </a:t>
            </a:r>
            <a:r>
              <a:rPr lang="en-CA" sz="1800" dirty="0" smtClean="0"/>
              <a:t>messages</a:t>
            </a:r>
          </a:p>
          <a:p>
            <a:pPr marL="139700" indent="0">
              <a:spcBef>
                <a:spcPts val="100"/>
              </a:spcBef>
              <a:buNone/>
            </a:pPr>
            <a:endParaRPr lang="en-CA" sz="1800" dirty="0" smtClean="0"/>
          </a:p>
          <a:p>
            <a:pPr marL="482600">
              <a:spcBef>
                <a:spcPts val="580"/>
              </a:spcBef>
            </a:pPr>
            <a:r>
              <a:rPr lang="en-CA" sz="1800" spc="-5" dirty="0" smtClean="0"/>
              <a:t>Dialing </a:t>
            </a:r>
            <a:r>
              <a:rPr lang="en-CA" sz="1800" dirty="0" smtClean="0"/>
              <a:t>modes</a:t>
            </a:r>
            <a:r>
              <a:rPr lang="en-CA" sz="1800" spc="-20" dirty="0" smtClean="0"/>
              <a:t> </a:t>
            </a:r>
            <a:r>
              <a:rPr lang="en-CA" sz="1800" dirty="0" smtClean="0"/>
              <a:t>include</a:t>
            </a:r>
          </a:p>
          <a:p>
            <a:pPr marL="139700" indent="0">
              <a:spcBef>
                <a:spcPts val="580"/>
              </a:spcBef>
              <a:buNone/>
            </a:pPr>
            <a:endParaRPr lang="en-CA" sz="1800" dirty="0" smtClean="0"/>
          </a:p>
          <a:p>
            <a:pPr marL="883285" marR="5080" indent="-286385">
              <a:spcBef>
                <a:spcPts val="505"/>
              </a:spcBef>
              <a:buFont typeface="Arial" panose="020B0604020202020204" pitchFamily="34" charset="0"/>
              <a:buChar char="–"/>
              <a:tabLst>
                <a:tab pos="883919" algn="l"/>
                <a:tab pos="884555" algn="l"/>
              </a:tabLst>
            </a:pPr>
            <a:r>
              <a:rPr lang="en-CA" sz="1600" spc="-5" dirty="0" smtClean="0"/>
              <a:t>Preview dialing (review </a:t>
            </a:r>
            <a:r>
              <a:rPr lang="en-CA" sz="1600" dirty="0" smtClean="0"/>
              <a:t>target info and </a:t>
            </a:r>
            <a:r>
              <a:rPr lang="en-CA" sz="1600" spc="-5" dirty="0" smtClean="0"/>
              <a:t>confirm </a:t>
            </a:r>
            <a:r>
              <a:rPr lang="en-CA" sz="1600" dirty="0" smtClean="0"/>
              <a:t>call </a:t>
            </a:r>
            <a:r>
              <a:rPr lang="en-CA" sz="1600" spc="-5" dirty="0" smtClean="0"/>
              <a:t>placement before  </a:t>
            </a:r>
            <a:r>
              <a:rPr lang="en-CA" sz="1600" dirty="0" smtClean="0"/>
              <a:t>each</a:t>
            </a:r>
            <a:r>
              <a:rPr lang="en-CA" sz="1600" spc="-10" dirty="0" smtClean="0"/>
              <a:t> </a:t>
            </a:r>
            <a:r>
              <a:rPr lang="en-CA" sz="1600" dirty="0" smtClean="0"/>
              <a:t>call)</a:t>
            </a:r>
          </a:p>
          <a:p>
            <a:pPr marL="883285" indent="-286385">
              <a:spcBef>
                <a:spcPts val="480"/>
              </a:spcBef>
              <a:buFont typeface="Arial" panose="020B0604020202020204" pitchFamily="34" charset="0"/>
              <a:buChar char="–"/>
              <a:tabLst>
                <a:tab pos="883919" algn="l"/>
                <a:tab pos="884555" algn="l"/>
              </a:tabLst>
            </a:pPr>
            <a:r>
              <a:rPr lang="en-CA" sz="1600" spc="-5" dirty="0" smtClean="0"/>
              <a:t>Progressive dialing (review information </a:t>
            </a:r>
            <a:r>
              <a:rPr lang="en-CA" sz="1600" dirty="0" smtClean="0"/>
              <a:t>as the call is </a:t>
            </a:r>
            <a:r>
              <a:rPr lang="en-CA" sz="1600" spc="-5" dirty="0" smtClean="0"/>
              <a:t>being</a:t>
            </a:r>
            <a:r>
              <a:rPr lang="en-CA" sz="1600" spc="40" dirty="0" smtClean="0"/>
              <a:t> </a:t>
            </a:r>
            <a:r>
              <a:rPr lang="en-CA" sz="1600" spc="-5" dirty="0" smtClean="0"/>
              <a:t>dialed)</a:t>
            </a:r>
            <a:endParaRPr lang="en-CA" sz="1600" dirty="0" smtClean="0"/>
          </a:p>
          <a:p>
            <a:pPr marL="883285" marR="147320" indent="-286385">
              <a:spcBef>
                <a:spcPts val="484"/>
              </a:spcBef>
              <a:buFont typeface="Arial" panose="020B0604020202020204" pitchFamily="34" charset="0"/>
              <a:buChar char="–"/>
              <a:tabLst>
                <a:tab pos="883919" algn="l"/>
                <a:tab pos="884555" algn="l"/>
              </a:tabLst>
            </a:pPr>
            <a:r>
              <a:rPr lang="en-CA" sz="1600" spc="-5" dirty="0" smtClean="0"/>
              <a:t>Predictive dialing (sophisticated </a:t>
            </a:r>
            <a:r>
              <a:rPr lang="en-CA" sz="1600" dirty="0" smtClean="0"/>
              <a:t>algorithms </a:t>
            </a:r>
            <a:r>
              <a:rPr lang="en-CA" sz="1600" spc="-5" dirty="0" smtClean="0"/>
              <a:t>are used </a:t>
            </a:r>
            <a:r>
              <a:rPr lang="en-CA" sz="1600" dirty="0" smtClean="0"/>
              <a:t>to </a:t>
            </a:r>
            <a:r>
              <a:rPr lang="en-CA" sz="1600" spc="-5" dirty="0" smtClean="0"/>
              <a:t>dynamically  </a:t>
            </a:r>
            <a:r>
              <a:rPr lang="en-CA" sz="1600" dirty="0" smtClean="0"/>
              <a:t>control </a:t>
            </a:r>
            <a:r>
              <a:rPr lang="en-CA" sz="1600" spc="-5" dirty="0" smtClean="0"/>
              <a:t>dialing </a:t>
            </a:r>
            <a:r>
              <a:rPr lang="en-CA" sz="1600" dirty="0" smtClean="0"/>
              <a:t>rate and increase </a:t>
            </a:r>
            <a:r>
              <a:rPr lang="en-CA" sz="1600" spc="-5" dirty="0" smtClean="0"/>
              <a:t>user</a:t>
            </a:r>
            <a:r>
              <a:rPr lang="en-CA" sz="1600" spc="-15" dirty="0" smtClean="0"/>
              <a:t> </a:t>
            </a:r>
            <a:r>
              <a:rPr lang="en-CA" sz="1600" spc="-5" dirty="0" smtClean="0"/>
              <a:t>productivity)</a:t>
            </a:r>
            <a:endParaRPr lang="en-CA" sz="1600" dirty="0" smtClean="0"/>
          </a:p>
          <a:p>
            <a:pPr marL="883285" indent="-286385">
              <a:spcBef>
                <a:spcPts val="480"/>
              </a:spcBef>
              <a:buFont typeface="Arial" panose="020B0604020202020204" pitchFamily="34" charset="0"/>
              <a:buChar char="–"/>
              <a:tabLst>
                <a:tab pos="883919" algn="l"/>
                <a:tab pos="884555" algn="l"/>
              </a:tabLst>
            </a:pPr>
            <a:r>
              <a:rPr lang="en-CA" sz="1600" dirty="0" smtClean="0"/>
              <a:t>IVR </a:t>
            </a:r>
            <a:r>
              <a:rPr lang="en-CA" sz="1600" spc="-5" dirty="0" smtClean="0"/>
              <a:t>dialing </a:t>
            </a:r>
            <a:r>
              <a:rPr lang="en-CA" sz="1600" dirty="0" smtClean="0"/>
              <a:t>(successful </a:t>
            </a:r>
            <a:r>
              <a:rPr lang="en-CA" sz="1600" spc="-5" dirty="0" smtClean="0"/>
              <a:t>out dials are </a:t>
            </a:r>
            <a:r>
              <a:rPr lang="en-CA" sz="1600" dirty="0" smtClean="0"/>
              <a:t>routed to </a:t>
            </a:r>
            <a:r>
              <a:rPr lang="en-CA" sz="1600" spc="-5" dirty="0" smtClean="0"/>
              <a:t>an </a:t>
            </a:r>
            <a:r>
              <a:rPr lang="en-CA" sz="1600" dirty="0" smtClean="0"/>
              <a:t>IVR</a:t>
            </a:r>
            <a:r>
              <a:rPr lang="en-CA" sz="1600" spc="-15" dirty="0" smtClean="0"/>
              <a:t> </a:t>
            </a:r>
            <a:r>
              <a:rPr lang="en-CA" sz="1600" spc="-5" dirty="0" smtClean="0"/>
              <a:t>script)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13140290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2290502" y="1412776"/>
            <a:ext cx="5057676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smtClean="0"/>
              <a:t>Recording </a:t>
            </a:r>
            <a:r>
              <a:rPr lang="en-CA" sz="2800" spc="-5" dirty="0" smtClean="0"/>
              <a:t>and Quality</a:t>
            </a:r>
            <a:r>
              <a:rPr lang="en-CA" sz="2800" spc="-80" dirty="0" smtClean="0"/>
              <a:t> </a:t>
            </a:r>
            <a:r>
              <a:rPr lang="en-CA" sz="2800" spc="-5" dirty="0" smtClean="0"/>
              <a:t>Monitoring</a:t>
            </a:r>
            <a:endParaRPr lang="en-CA" sz="2800" spc="-5" dirty="0"/>
          </a:p>
        </p:txBody>
      </p:sp>
      <p:sp>
        <p:nvSpPr>
          <p:cNvPr id="4" name="object 8"/>
          <p:cNvSpPr txBox="1"/>
          <p:nvPr/>
        </p:nvSpPr>
        <p:spPr>
          <a:xfrm>
            <a:off x="1134730" y="2276872"/>
            <a:ext cx="7369220" cy="30386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400685" indent="-34290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spc="-5" dirty="0">
                <a:latin typeface="Calibri"/>
                <a:cs typeface="Calibri"/>
              </a:rPr>
              <a:t>Multimedia recording allows </a:t>
            </a:r>
            <a:r>
              <a:rPr spc="-10" dirty="0">
                <a:latin typeface="Calibri"/>
                <a:cs typeface="Calibri"/>
              </a:rPr>
              <a:t>users </a:t>
            </a:r>
            <a:r>
              <a:rPr spc="-5" dirty="0">
                <a:latin typeface="Calibri"/>
                <a:cs typeface="Calibri"/>
              </a:rPr>
              <a:t>to store </a:t>
            </a:r>
            <a:r>
              <a:rPr spc="-10" dirty="0">
                <a:latin typeface="Calibri"/>
                <a:cs typeface="Calibri"/>
              </a:rPr>
              <a:t>and </a:t>
            </a:r>
            <a:r>
              <a:rPr spc="-5" dirty="0">
                <a:latin typeface="Calibri"/>
                <a:cs typeface="Calibri"/>
              </a:rPr>
              <a:t>access </a:t>
            </a:r>
            <a:r>
              <a:rPr spc="-10" dirty="0">
                <a:latin typeface="Calibri"/>
                <a:cs typeface="Calibri"/>
              </a:rPr>
              <a:t>all  </a:t>
            </a:r>
            <a:r>
              <a:rPr spc="-5" dirty="0">
                <a:latin typeface="Calibri"/>
                <a:cs typeface="Calibri"/>
              </a:rPr>
              <a:t>caller/user interactions regardless of contact type </a:t>
            </a:r>
            <a:r>
              <a:rPr spc="-10" dirty="0">
                <a:latin typeface="Calibri"/>
                <a:cs typeface="Calibri"/>
              </a:rPr>
              <a:t>(phone, email,  </a:t>
            </a:r>
            <a:r>
              <a:rPr spc="-5" dirty="0">
                <a:latin typeface="Calibri"/>
                <a:cs typeface="Calibri"/>
              </a:rPr>
              <a:t>chat,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etc.)</a:t>
            </a:r>
            <a:endParaRPr dirty="0">
              <a:latin typeface="Calibri"/>
              <a:cs typeface="Calibri"/>
            </a:endParaRPr>
          </a:p>
          <a:p>
            <a:pPr marL="355600" marR="559435" indent="-342900">
              <a:lnSpc>
                <a:spcPct val="100000"/>
              </a:lnSpc>
              <a:spcBef>
                <a:spcPts val="530"/>
              </a:spcBef>
              <a:buFont typeface="Arial" panose="020B0604020202020204" pitchFamily="34" charset="0"/>
              <a:buChar char="•"/>
            </a:pPr>
            <a:r>
              <a:rPr spc="-5" dirty="0">
                <a:latin typeface="Calibri"/>
                <a:cs typeface="Calibri"/>
              </a:rPr>
              <a:t>To improve the effectiveness of </a:t>
            </a:r>
            <a:r>
              <a:rPr spc="-10" dirty="0">
                <a:latin typeface="Calibri"/>
                <a:cs typeface="Calibri"/>
              </a:rPr>
              <a:t>quality </a:t>
            </a:r>
            <a:r>
              <a:rPr spc="-5" dirty="0">
                <a:latin typeface="Calibri"/>
                <a:cs typeface="Calibri"/>
              </a:rPr>
              <a:t>monitoring, calls </a:t>
            </a:r>
            <a:r>
              <a:rPr spc="-10" dirty="0">
                <a:latin typeface="Calibri"/>
                <a:cs typeface="Calibri"/>
              </a:rPr>
              <a:t>can be  </a:t>
            </a:r>
            <a:r>
              <a:rPr spc="-5" dirty="0">
                <a:latin typeface="Calibri"/>
                <a:cs typeface="Calibri"/>
              </a:rPr>
              <a:t>recorded selectively based on a variety of </a:t>
            </a:r>
            <a:r>
              <a:rPr spc="-10" dirty="0">
                <a:latin typeface="Calibri"/>
                <a:cs typeface="Calibri"/>
              </a:rPr>
              <a:t>factors such </a:t>
            </a:r>
            <a:r>
              <a:rPr spc="-5" dirty="0">
                <a:latin typeface="Calibri"/>
                <a:cs typeface="Calibri"/>
              </a:rPr>
              <a:t>as </a:t>
            </a:r>
            <a:r>
              <a:rPr spc="-10" dirty="0">
                <a:latin typeface="Calibri"/>
                <a:cs typeface="Calibri"/>
              </a:rPr>
              <a:t>user,  </a:t>
            </a:r>
            <a:r>
              <a:rPr spc="-5" dirty="0">
                <a:latin typeface="Calibri"/>
                <a:cs typeface="Calibri"/>
              </a:rPr>
              <a:t>group, skill,</a:t>
            </a:r>
            <a:r>
              <a:rPr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etc.</a:t>
            </a:r>
            <a:endParaRPr dirty="0">
              <a:latin typeface="Calibri"/>
              <a:cs typeface="Calibri"/>
            </a:endParaRPr>
          </a:p>
          <a:p>
            <a:pPr marL="355600" marR="1080135" indent="-342900">
              <a:lnSpc>
                <a:spcPct val="100000"/>
              </a:lnSpc>
              <a:spcBef>
                <a:spcPts val="530"/>
              </a:spcBef>
              <a:buFont typeface="Arial" panose="020B0604020202020204" pitchFamily="34" charset="0"/>
              <a:buChar char="•"/>
            </a:pPr>
            <a:r>
              <a:rPr spc="-5" dirty="0">
                <a:latin typeface="Calibri"/>
                <a:cs typeface="Calibri"/>
              </a:rPr>
              <a:t>All calls </a:t>
            </a:r>
            <a:r>
              <a:rPr spc="-10" dirty="0">
                <a:latin typeface="Calibri"/>
                <a:cs typeface="Calibri"/>
              </a:rPr>
              <a:t>can </a:t>
            </a:r>
            <a:r>
              <a:rPr spc="-5" dirty="0">
                <a:latin typeface="Calibri"/>
                <a:cs typeface="Calibri"/>
              </a:rPr>
              <a:t>be recorded to meet legal compliance or </a:t>
            </a:r>
            <a:r>
              <a:rPr spc="-10" dirty="0">
                <a:latin typeface="Calibri"/>
                <a:cs typeface="Calibri"/>
              </a:rPr>
              <a:t>other  </a:t>
            </a:r>
            <a:r>
              <a:rPr spc="-5" dirty="0">
                <a:latin typeface="Calibri"/>
                <a:cs typeface="Calibri"/>
              </a:rPr>
              <a:t>requirements.</a:t>
            </a:r>
            <a:endParaRPr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30"/>
              </a:spcBef>
              <a:buFont typeface="Arial" panose="020B0604020202020204" pitchFamily="34" charset="0"/>
              <a:buChar char="•"/>
            </a:pPr>
            <a:r>
              <a:rPr spc="-5" dirty="0">
                <a:latin typeface="Calibri"/>
                <a:cs typeface="Calibri"/>
              </a:rPr>
              <a:t>All recorded customer contacts </a:t>
            </a:r>
            <a:r>
              <a:rPr spc="-10" dirty="0">
                <a:latin typeface="Calibri"/>
                <a:cs typeface="Calibri"/>
              </a:rPr>
              <a:t>are </a:t>
            </a:r>
            <a:r>
              <a:rPr spc="-5" dirty="0">
                <a:latin typeface="Calibri"/>
                <a:cs typeface="Calibri"/>
              </a:rPr>
              <a:t>stored in a database, </a:t>
            </a:r>
            <a:r>
              <a:rPr spc="-10" dirty="0">
                <a:latin typeface="Calibri"/>
                <a:cs typeface="Calibri"/>
              </a:rPr>
              <a:t>and </a:t>
            </a:r>
            <a:r>
              <a:rPr spc="-5" dirty="0">
                <a:latin typeface="Calibri"/>
                <a:cs typeface="Calibri"/>
              </a:rPr>
              <a:t>a</a:t>
            </a:r>
            <a:r>
              <a:rPr spc="100" dirty="0">
                <a:latin typeface="Calibri"/>
                <a:cs typeface="Calibri"/>
              </a:rPr>
              <a:t> </a:t>
            </a:r>
            <a:r>
              <a:rPr spc="-5" dirty="0" smtClean="0">
                <a:latin typeface="Calibri"/>
                <a:cs typeface="Calibri"/>
              </a:rPr>
              <a:t>web-based </a:t>
            </a:r>
            <a:r>
              <a:rPr spc="-5" dirty="0">
                <a:latin typeface="Calibri"/>
                <a:cs typeface="Calibri"/>
              </a:rPr>
              <a:t>interface is used to find and review any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recording.</a:t>
            </a:r>
            <a:endParaRPr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30"/>
              </a:spcBef>
              <a:buFont typeface="Arial" panose="020B0604020202020204" pitchFamily="34" charset="0"/>
              <a:buChar char="•"/>
            </a:pPr>
            <a:r>
              <a:rPr lang="en-CA" spc="-5" dirty="0" smtClean="0">
                <a:latin typeface="Calibri"/>
                <a:cs typeface="Calibri"/>
              </a:rPr>
              <a:t>GLCCaaS</a:t>
            </a:r>
            <a:r>
              <a:rPr spc="-5" dirty="0" smtClean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also provides at will recording </a:t>
            </a:r>
            <a:r>
              <a:rPr spc="-10" dirty="0">
                <a:latin typeface="Calibri"/>
                <a:cs typeface="Calibri"/>
              </a:rPr>
              <a:t>and user screen</a:t>
            </a:r>
            <a:r>
              <a:rPr spc="5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recording.</a:t>
            </a:r>
            <a:endParaRPr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4029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233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2989739" y="1340768"/>
            <a:ext cx="317462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0"/>
              </a:spcBef>
            </a:pPr>
            <a:r>
              <a:rPr lang="en-CA" sz="2800" dirty="0" smtClean="0">
                <a:latin typeface="Calibri"/>
                <a:cs typeface="Calibri"/>
              </a:rPr>
              <a:t>Recording</a:t>
            </a:r>
            <a:r>
              <a:rPr lang="en-CA" sz="2800" spc="-65" dirty="0" smtClean="0">
                <a:latin typeface="Calibri"/>
                <a:cs typeface="Calibri"/>
              </a:rPr>
              <a:t> </a:t>
            </a:r>
            <a:r>
              <a:rPr lang="en-CA" sz="2800" spc="-5" dirty="0" smtClean="0">
                <a:latin typeface="Calibri"/>
                <a:cs typeface="Calibri"/>
              </a:rPr>
              <a:t>Encryption</a:t>
            </a:r>
            <a:endParaRPr lang="en-CA" sz="2800" dirty="0">
              <a:latin typeface="Calibri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0973" y="1963343"/>
            <a:ext cx="7492160" cy="3697905"/>
            <a:chOff x="983014" y="1741687"/>
            <a:chExt cx="7492160" cy="3697905"/>
          </a:xfrm>
        </p:grpSpPr>
        <p:sp>
          <p:nvSpPr>
            <p:cNvPr id="5" name="object 7"/>
            <p:cNvSpPr txBox="1"/>
            <p:nvPr/>
          </p:nvSpPr>
          <p:spPr>
            <a:xfrm>
              <a:off x="983014" y="2145179"/>
              <a:ext cx="3226219" cy="289092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55600" marR="250825" indent="-342900">
                <a:lnSpc>
                  <a:spcPct val="100000"/>
                </a:lnSpc>
                <a:spcBef>
                  <a:spcPts val="95"/>
                </a:spcBef>
                <a:buFont typeface="Arial" panose="020B0604020202020204" pitchFamily="34" charset="0"/>
                <a:buChar char="•"/>
              </a:pP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Recordings </a:t>
              </a:r>
              <a:r>
                <a:rPr spc="-10" dirty="0">
                  <a:solidFill>
                    <a:srgbClr val="001F5F"/>
                  </a:solidFill>
                  <a:latin typeface="Calibri"/>
                  <a:cs typeface="Calibri"/>
                </a:rPr>
                <a:t>are </a:t>
              </a: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encrypted  </a:t>
              </a:r>
              <a:r>
                <a:rPr spc="-10" dirty="0">
                  <a:solidFill>
                    <a:srgbClr val="001F5F"/>
                  </a:solidFill>
                  <a:latin typeface="Calibri"/>
                  <a:cs typeface="Calibri"/>
                </a:rPr>
                <a:t>before being </a:t>
              </a: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stored in  </a:t>
              </a:r>
              <a:r>
                <a:rPr spc="-10" dirty="0">
                  <a:solidFill>
                    <a:srgbClr val="001F5F"/>
                  </a:solidFill>
                  <a:latin typeface="Calibri"/>
                  <a:cs typeface="Calibri"/>
                </a:rPr>
                <a:t>database</a:t>
              </a:r>
              <a:endParaRPr dirty="0">
                <a:latin typeface="Calibri"/>
                <a:cs typeface="Calibri"/>
              </a:endParaRPr>
            </a:p>
            <a:p>
              <a:pPr marL="355600" marR="243204" indent="-342900">
                <a:lnSpc>
                  <a:spcPct val="109500"/>
                </a:lnSpc>
                <a:spcBef>
                  <a:spcPts val="245"/>
                </a:spcBef>
                <a:buFont typeface="Arial" panose="020B0604020202020204" pitchFamily="34" charset="0"/>
                <a:buChar char="•"/>
              </a:pP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Provides tenant </a:t>
              </a:r>
              <a:r>
                <a:rPr spc="-10" dirty="0">
                  <a:solidFill>
                    <a:srgbClr val="001F5F"/>
                  </a:solidFill>
                  <a:latin typeface="Calibri"/>
                  <a:cs typeface="Calibri"/>
                </a:rPr>
                <a:t>specific  </a:t>
              </a: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encryption key </a:t>
              </a:r>
              <a:r>
                <a:rPr spc="-10" dirty="0">
                  <a:solidFill>
                    <a:srgbClr val="001F5F"/>
                  </a:solidFill>
                  <a:latin typeface="Calibri"/>
                  <a:cs typeface="Calibri"/>
                </a:rPr>
                <a:t>security  </a:t>
              </a: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Encrypting call</a:t>
              </a:r>
              <a:r>
                <a:rPr spc="-55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recordings</a:t>
              </a:r>
              <a:endParaRPr dirty="0">
                <a:latin typeface="Calibri"/>
                <a:cs typeface="Calibri"/>
              </a:endParaRPr>
            </a:p>
            <a:p>
              <a:pPr marL="355600" marR="5080" indent="-34290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can be part of a larger  program for </a:t>
              </a:r>
              <a:r>
                <a:rPr spc="-10" dirty="0">
                  <a:solidFill>
                    <a:srgbClr val="001F5F"/>
                  </a:solidFill>
                  <a:latin typeface="Calibri"/>
                  <a:cs typeface="Calibri"/>
                </a:rPr>
                <a:t>facilitating </a:t>
              </a: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PCI  compliance when recording  credit card</a:t>
              </a:r>
              <a:r>
                <a:rPr spc="-15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transactions</a:t>
              </a:r>
              <a:endParaRPr dirty="0">
                <a:latin typeface="Calibri"/>
                <a:cs typeface="Calibri"/>
              </a:endParaRPr>
            </a:p>
          </p:txBody>
        </p:sp>
        <p:sp>
          <p:nvSpPr>
            <p:cNvPr id="6" name="object 8"/>
            <p:cNvSpPr/>
            <p:nvPr/>
          </p:nvSpPr>
          <p:spPr>
            <a:xfrm>
              <a:off x="4209233" y="1741687"/>
              <a:ext cx="4265941" cy="369790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140290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3635896" y="1340768"/>
            <a:ext cx="4788024" cy="46085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9"/>
          <p:cNvSpPr txBox="1"/>
          <p:nvPr/>
        </p:nvSpPr>
        <p:spPr>
          <a:xfrm>
            <a:off x="539552" y="2820546"/>
            <a:ext cx="2015489" cy="150361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en-CA" sz="3200" spc="-10" dirty="0" smtClean="0">
                <a:cs typeface="Calibri"/>
              </a:rPr>
              <a:t>GLCCaaS</a:t>
            </a:r>
            <a:endParaRPr lang="en-CA" sz="3200" dirty="0"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0" dirty="0" smtClean="0">
                <a:latin typeface="Calibri"/>
                <a:cs typeface="Calibri"/>
              </a:rPr>
              <a:t>Reporting</a:t>
            </a:r>
            <a:r>
              <a:rPr sz="3200" spc="-70" dirty="0" smtClean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&amp;</a:t>
            </a:r>
          </a:p>
          <a:p>
            <a:pPr marL="12700">
              <a:lnSpc>
                <a:spcPct val="100000"/>
              </a:lnSpc>
            </a:pPr>
            <a:r>
              <a:rPr sz="3200" spc="-5" dirty="0">
                <a:latin typeface="Calibri"/>
                <a:cs typeface="Calibri"/>
              </a:rPr>
              <a:t>Analytics</a:t>
            </a:r>
            <a:endParaRPr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40290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2053635" y="1340768"/>
            <a:ext cx="504683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0"/>
              </a:spcBef>
            </a:pPr>
            <a:r>
              <a:rPr lang="en-CA" sz="2800" spc="-5" dirty="0" smtClean="0"/>
              <a:t>Real-time and Historical</a:t>
            </a:r>
            <a:r>
              <a:rPr lang="en-CA" sz="2800" spc="30" dirty="0" smtClean="0"/>
              <a:t> </a:t>
            </a:r>
            <a:r>
              <a:rPr lang="en-CA" sz="2800" spc="-5" dirty="0" smtClean="0"/>
              <a:t>Reporting</a:t>
            </a:r>
            <a:endParaRPr lang="en-CA" sz="2800" dirty="0"/>
          </a:p>
        </p:txBody>
      </p:sp>
      <p:sp>
        <p:nvSpPr>
          <p:cNvPr id="4" name="object 7"/>
          <p:cNvSpPr txBox="1"/>
          <p:nvPr/>
        </p:nvSpPr>
        <p:spPr>
          <a:xfrm>
            <a:off x="1208589" y="2204864"/>
            <a:ext cx="6736928" cy="33727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dirty="0">
                <a:latin typeface="Calibri"/>
                <a:cs typeface="Calibri"/>
              </a:rPr>
              <a:t>A </a:t>
            </a:r>
            <a:r>
              <a:rPr spc="-5" dirty="0">
                <a:latin typeface="Calibri"/>
                <a:cs typeface="Calibri"/>
              </a:rPr>
              <a:t>browser-based interface </a:t>
            </a:r>
            <a:r>
              <a:rPr dirty="0">
                <a:latin typeface="Calibri"/>
                <a:cs typeface="Calibri"/>
              </a:rPr>
              <a:t>real-time </a:t>
            </a:r>
            <a:r>
              <a:rPr spc="-5" dirty="0">
                <a:latin typeface="Calibri"/>
                <a:cs typeface="Calibri"/>
              </a:rPr>
              <a:t>and historical reporting of  all </a:t>
            </a:r>
            <a:r>
              <a:rPr dirty="0">
                <a:latin typeface="Calibri"/>
                <a:cs typeface="Calibri"/>
              </a:rPr>
              <a:t>contact </a:t>
            </a:r>
            <a:r>
              <a:rPr spc="-5" dirty="0">
                <a:latin typeface="Calibri"/>
                <a:cs typeface="Calibri"/>
              </a:rPr>
              <a:t>center </a:t>
            </a:r>
            <a:r>
              <a:rPr dirty="0">
                <a:latin typeface="Calibri"/>
                <a:cs typeface="Calibri"/>
              </a:rPr>
              <a:t>activities, </a:t>
            </a:r>
            <a:r>
              <a:rPr spc="-5" dirty="0">
                <a:latin typeface="Calibri"/>
                <a:cs typeface="Calibri"/>
              </a:rPr>
              <a:t>including queues, skills, </a:t>
            </a:r>
            <a:r>
              <a:rPr dirty="0">
                <a:latin typeface="Calibri"/>
                <a:cs typeface="Calibri"/>
              </a:rPr>
              <a:t>groups, </a:t>
            </a:r>
            <a:r>
              <a:rPr spc="-5" dirty="0">
                <a:latin typeface="Calibri"/>
                <a:cs typeface="Calibri"/>
              </a:rPr>
              <a:t>and  </a:t>
            </a:r>
            <a:r>
              <a:rPr dirty="0">
                <a:latin typeface="Calibri"/>
                <a:cs typeface="Calibri"/>
              </a:rPr>
              <a:t>more </a:t>
            </a:r>
            <a:r>
              <a:rPr spc="-5" dirty="0">
                <a:latin typeface="Calibri"/>
                <a:cs typeface="Calibri"/>
              </a:rPr>
              <a:t>from </a:t>
            </a:r>
            <a:r>
              <a:rPr dirty="0">
                <a:latin typeface="Calibri"/>
                <a:cs typeface="Calibri"/>
              </a:rPr>
              <a:t>any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location.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pc="-5" dirty="0">
                <a:latin typeface="Calibri"/>
                <a:cs typeface="Calibri"/>
              </a:rPr>
              <a:t>Open database, ability </a:t>
            </a:r>
            <a:r>
              <a:rPr dirty="0">
                <a:latin typeface="Calibri"/>
                <a:cs typeface="Calibri"/>
              </a:rPr>
              <a:t>create </a:t>
            </a:r>
            <a:r>
              <a:rPr spc="-5" dirty="0">
                <a:latin typeface="Calibri"/>
                <a:cs typeface="Calibri"/>
              </a:rPr>
              <a:t>custom reports using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spc="-5" dirty="0" smtClean="0">
                <a:latin typeface="Calibri"/>
                <a:cs typeface="Calibri"/>
              </a:rPr>
              <a:t>standard</a:t>
            </a:r>
            <a:r>
              <a:rPr lang="en-CA" dirty="0">
                <a:latin typeface="Calibri"/>
                <a:cs typeface="Calibri"/>
              </a:rPr>
              <a:t> </a:t>
            </a:r>
            <a:r>
              <a:rPr spc="-5" dirty="0" smtClean="0">
                <a:latin typeface="Calibri"/>
                <a:cs typeface="Calibri"/>
              </a:rPr>
              <a:t>report </a:t>
            </a:r>
            <a:r>
              <a:rPr spc="-5" dirty="0">
                <a:latin typeface="Calibri"/>
                <a:cs typeface="Calibri"/>
              </a:rPr>
              <a:t>generation </a:t>
            </a:r>
            <a:r>
              <a:rPr dirty="0">
                <a:latin typeface="Calibri"/>
                <a:cs typeface="Calibri"/>
              </a:rPr>
              <a:t>tools </a:t>
            </a:r>
            <a:r>
              <a:rPr spc="-5" dirty="0">
                <a:latin typeface="Calibri"/>
                <a:cs typeface="Calibri"/>
              </a:rPr>
              <a:t>or business analysis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applications</a:t>
            </a:r>
            <a:endParaRPr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dirty="0">
              <a:latin typeface="Times New Roman"/>
              <a:cs typeface="Times New Roman"/>
            </a:endParaRPr>
          </a:p>
          <a:p>
            <a:pPr marL="355600" marR="1073785" indent="-342900">
              <a:lnSpc>
                <a:spcPct val="1000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spc="-5" dirty="0">
                <a:latin typeface="Calibri"/>
                <a:cs typeface="Calibri"/>
              </a:rPr>
              <a:t>Analyst: </a:t>
            </a:r>
            <a:r>
              <a:rPr dirty="0">
                <a:latin typeface="Calibri"/>
                <a:cs typeface="Calibri"/>
              </a:rPr>
              <a:t>Automatically creates and maintains an</a:t>
            </a:r>
            <a:r>
              <a:rPr spc="-11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Online  </a:t>
            </a:r>
            <a:r>
              <a:rPr dirty="0">
                <a:latin typeface="Calibri"/>
                <a:cs typeface="Calibri"/>
              </a:rPr>
              <a:t>Analytical </a:t>
            </a:r>
            <a:r>
              <a:rPr spc="-5" dirty="0">
                <a:latin typeface="Calibri"/>
                <a:cs typeface="Calibri"/>
              </a:rPr>
              <a:t>Processing (OLAP) cube data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model</a:t>
            </a:r>
            <a:endParaRPr dirty="0">
              <a:latin typeface="Calibri"/>
              <a:cs typeface="Calibri"/>
            </a:endParaRPr>
          </a:p>
          <a:p>
            <a:pPr marL="870584" lvl="1" indent="-286385">
              <a:spcBef>
                <a:spcPts val="520"/>
              </a:spcBef>
              <a:buChar char="–"/>
              <a:tabLst>
                <a:tab pos="413384" algn="l"/>
                <a:tab pos="414020" algn="l"/>
              </a:tabLst>
            </a:pPr>
            <a:r>
              <a:rPr sz="1600" dirty="0">
                <a:latin typeface="Calibri"/>
                <a:cs typeface="Calibri"/>
              </a:rPr>
              <a:t>aggregated contact center </a:t>
            </a:r>
            <a:r>
              <a:rPr sz="1600" spc="-5" dirty="0">
                <a:latin typeface="Calibri"/>
                <a:cs typeface="Calibri"/>
              </a:rPr>
              <a:t>statistics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measures</a:t>
            </a:r>
          </a:p>
          <a:p>
            <a:pPr marL="870584" marR="660400" lvl="1" indent="-286385">
              <a:spcBef>
                <a:spcPts val="505"/>
              </a:spcBef>
              <a:buChar char="–"/>
              <a:tabLst>
                <a:tab pos="469900" algn="l"/>
                <a:tab pos="470534" algn="l"/>
              </a:tabLst>
            </a:pPr>
            <a:r>
              <a:rPr sz="1600" dirty="0">
                <a:latin typeface="Calibri"/>
                <a:cs typeface="Calibri"/>
              </a:rPr>
              <a:t>instant </a:t>
            </a:r>
            <a:r>
              <a:rPr sz="1600" spc="-5" dirty="0">
                <a:latin typeface="Calibri"/>
                <a:cs typeface="Calibri"/>
              </a:rPr>
              <a:t>customized </a:t>
            </a:r>
            <a:r>
              <a:rPr sz="1600" dirty="0">
                <a:latin typeface="Calibri"/>
                <a:cs typeface="Calibri"/>
              </a:rPr>
              <a:t>report generation </a:t>
            </a:r>
            <a:r>
              <a:rPr sz="1600" spc="-5" dirty="0">
                <a:latin typeface="Calibri"/>
                <a:cs typeface="Calibri"/>
              </a:rPr>
              <a:t>by </a:t>
            </a:r>
            <a:r>
              <a:rPr sz="1600" dirty="0">
                <a:latin typeface="Calibri"/>
                <a:cs typeface="Calibri"/>
              </a:rPr>
              <a:t>end </a:t>
            </a:r>
            <a:r>
              <a:rPr sz="1600" spc="-5" dirty="0">
                <a:latin typeface="Calibri"/>
                <a:cs typeface="Calibri"/>
              </a:rPr>
              <a:t>users </a:t>
            </a:r>
            <a:r>
              <a:rPr sz="1600" dirty="0">
                <a:latin typeface="Calibri"/>
                <a:cs typeface="Calibri"/>
              </a:rPr>
              <a:t>through </a:t>
            </a:r>
            <a:r>
              <a:rPr sz="1600" spc="-5" dirty="0">
                <a:latin typeface="Calibri"/>
                <a:cs typeface="Calibri"/>
              </a:rPr>
              <a:t>either  </a:t>
            </a:r>
            <a:r>
              <a:rPr sz="1600" dirty="0">
                <a:latin typeface="Calibri"/>
                <a:cs typeface="Calibri"/>
              </a:rPr>
              <a:t>Microsoft </a:t>
            </a:r>
            <a:r>
              <a:rPr sz="1600" spc="-5" dirty="0">
                <a:latin typeface="Calibri"/>
                <a:cs typeface="Calibri"/>
              </a:rPr>
              <a:t>report builder or Excel pivot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tables.</a:t>
            </a:r>
          </a:p>
        </p:txBody>
      </p:sp>
    </p:spTree>
    <p:extLst>
      <p:ext uri="{BB962C8B-B14F-4D97-AF65-F5344CB8AC3E}">
        <p14:creationId xmlns:p14="http://schemas.microsoft.com/office/powerpoint/2010/main" val="13140290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2"/>
          <p:cNvSpPr txBox="1">
            <a:spLocks/>
          </p:cNvSpPr>
          <p:nvPr/>
        </p:nvSpPr>
        <p:spPr>
          <a:xfrm>
            <a:off x="2123728" y="1340768"/>
            <a:ext cx="4896544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smtClean="0"/>
              <a:t>Real </a:t>
            </a:r>
            <a:r>
              <a:rPr lang="en-CA" sz="2800" spc="-5" dirty="0" smtClean="0"/>
              <a:t>Time Monitoring</a:t>
            </a:r>
            <a:r>
              <a:rPr lang="en-CA" sz="2800" spc="-45" dirty="0" smtClean="0"/>
              <a:t> </a:t>
            </a:r>
            <a:r>
              <a:rPr lang="en-CA" sz="2800" spc="-5" dirty="0" smtClean="0"/>
              <a:t>Dashboard</a:t>
            </a:r>
            <a:endParaRPr lang="en-CA" sz="2800" spc="-5" dirty="0"/>
          </a:p>
        </p:txBody>
      </p:sp>
      <p:sp>
        <p:nvSpPr>
          <p:cNvPr id="4" name="object 3"/>
          <p:cNvSpPr/>
          <p:nvPr/>
        </p:nvSpPr>
        <p:spPr>
          <a:xfrm>
            <a:off x="1849258" y="1916832"/>
            <a:ext cx="5445484" cy="3734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40290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2"/>
          <p:cNvSpPr txBox="1">
            <a:spLocks/>
          </p:cNvSpPr>
          <p:nvPr/>
        </p:nvSpPr>
        <p:spPr>
          <a:xfrm>
            <a:off x="3054660" y="1268760"/>
            <a:ext cx="303468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smtClean="0"/>
              <a:t>Historical</a:t>
            </a:r>
            <a:r>
              <a:rPr lang="en-CA" sz="2800" spc="-70" dirty="0" smtClean="0"/>
              <a:t> </a:t>
            </a:r>
            <a:r>
              <a:rPr lang="en-CA" sz="2800" spc="-5" dirty="0" smtClean="0"/>
              <a:t>Reporting</a:t>
            </a:r>
            <a:endParaRPr lang="en-CA" sz="2800" spc="-5" dirty="0"/>
          </a:p>
        </p:txBody>
      </p:sp>
      <p:sp>
        <p:nvSpPr>
          <p:cNvPr id="4" name="object 3"/>
          <p:cNvSpPr/>
          <p:nvPr/>
        </p:nvSpPr>
        <p:spPr>
          <a:xfrm>
            <a:off x="1519235" y="1988840"/>
            <a:ext cx="6128864" cy="36724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40290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3977871" y="1356759"/>
            <a:ext cx="1198364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smtClean="0"/>
              <a:t>An</a:t>
            </a:r>
            <a:r>
              <a:rPr lang="en-CA" sz="2800" spc="-15" dirty="0" smtClean="0"/>
              <a:t>a</a:t>
            </a:r>
            <a:r>
              <a:rPr lang="en-CA" sz="2800" dirty="0" smtClean="0"/>
              <a:t>lyst</a:t>
            </a:r>
            <a:endParaRPr lang="en-CA" sz="2800" dirty="0"/>
          </a:p>
        </p:txBody>
      </p:sp>
      <p:sp>
        <p:nvSpPr>
          <p:cNvPr id="4" name="object 4"/>
          <p:cNvSpPr/>
          <p:nvPr/>
        </p:nvSpPr>
        <p:spPr>
          <a:xfrm>
            <a:off x="4019087" y="2436879"/>
            <a:ext cx="4298687" cy="27923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8"/>
          <p:cNvSpPr txBox="1"/>
          <p:nvPr/>
        </p:nvSpPr>
        <p:spPr>
          <a:xfrm>
            <a:off x="899592" y="2516333"/>
            <a:ext cx="2875093" cy="26334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288925" indent="-34290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Non-technical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users can  create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and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customize  reports</a:t>
            </a:r>
            <a:endParaRPr dirty="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495"/>
              </a:spcBef>
              <a:buFont typeface="Arial" panose="020B0604020202020204" pitchFamily="34" charset="0"/>
              <a:buChar char="•"/>
            </a:pP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Robust time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hierarchy  (Intervals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of 15 minutes to  years)</a:t>
            </a:r>
            <a:endParaRPr dirty="0">
              <a:latin typeface="Calibri"/>
              <a:cs typeface="Calibri"/>
            </a:endParaRPr>
          </a:p>
          <a:p>
            <a:pPr marL="355600" marR="7620" indent="-342900" algn="just">
              <a:lnSpc>
                <a:spcPct val="100000"/>
              </a:lnSpc>
              <a:spcBef>
                <a:spcPts val="505"/>
              </a:spcBef>
              <a:buFont typeface="Arial" panose="020B0604020202020204" pitchFamily="34" charset="0"/>
              <a:buChar char="•"/>
            </a:pP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Can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use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built-in Microsoft  Report Builder or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Excel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for  Pivot table</a:t>
            </a:r>
            <a:r>
              <a:rPr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analysis</a:t>
            </a:r>
            <a:endParaRPr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40290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1997845" y="1268760"/>
            <a:ext cx="514831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smtClean="0"/>
              <a:t>Speech Analytics </a:t>
            </a:r>
            <a:r>
              <a:rPr lang="en-CA" sz="2000" dirty="0" smtClean="0"/>
              <a:t>(Batch </a:t>
            </a:r>
            <a:r>
              <a:rPr lang="en-CA" sz="2000" spc="-5" dirty="0" smtClean="0"/>
              <a:t>Mode</a:t>
            </a:r>
            <a:r>
              <a:rPr lang="en-CA" sz="2000" spc="-110" dirty="0" smtClean="0"/>
              <a:t> </a:t>
            </a:r>
            <a:r>
              <a:rPr lang="en-CA" sz="2000" spc="-5" dirty="0" smtClean="0"/>
              <a:t>Integration)</a:t>
            </a:r>
            <a:endParaRPr lang="en-CA" sz="2000" spc="-5" dirty="0"/>
          </a:p>
        </p:txBody>
      </p:sp>
      <p:sp>
        <p:nvSpPr>
          <p:cNvPr id="4" name="object 5"/>
          <p:cNvSpPr txBox="1"/>
          <p:nvPr/>
        </p:nvSpPr>
        <p:spPr>
          <a:xfrm>
            <a:off x="1331640" y="1768322"/>
            <a:ext cx="6480720" cy="17440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32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latin typeface="Calibri"/>
                <a:cs typeface="Calibri"/>
              </a:rPr>
              <a:t>Supervisors </a:t>
            </a:r>
            <a:r>
              <a:rPr dirty="0">
                <a:latin typeface="Calibri"/>
                <a:cs typeface="Calibri"/>
              </a:rPr>
              <a:t>can review recorded </a:t>
            </a:r>
            <a:r>
              <a:rPr spc="-5" dirty="0">
                <a:latin typeface="Calibri"/>
                <a:cs typeface="Calibri"/>
              </a:rPr>
              <a:t>Agent </a:t>
            </a:r>
            <a:r>
              <a:rPr dirty="0">
                <a:latin typeface="Calibri"/>
                <a:cs typeface="Calibri"/>
              </a:rPr>
              <a:t>calls, </a:t>
            </a:r>
            <a:r>
              <a:rPr spc="-5" dirty="0">
                <a:latin typeface="Calibri"/>
                <a:cs typeface="Calibri"/>
              </a:rPr>
              <a:t>hold </a:t>
            </a:r>
            <a:r>
              <a:rPr dirty="0">
                <a:latin typeface="Calibri"/>
                <a:cs typeface="Calibri"/>
              </a:rPr>
              <a:t>trainings,  </a:t>
            </a:r>
            <a:r>
              <a:rPr spc="-5" dirty="0">
                <a:latin typeface="Calibri"/>
                <a:cs typeface="Calibri"/>
              </a:rPr>
              <a:t>and </a:t>
            </a:r>
            <a:r>
              <a:rPr dirty="0">
                <a:latin typeface="Calibri"/>
                <a:cs typeface="Calibri"/>
              </a:rPr>
              <a:t>improve customer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service.</a:t>
            </a:r>
            <a:endParaRPr dirty="0">
              <a:latin typeface="Calibri"/>
              <a:cs typeface="Calibri"/>
            </a:endParaRPr>
          </a:p>
          <a:p>
            <a:pPr marL="413384" indent="-286385">
              <a:spcBef>
                <a:spcPts val="509"/>
              </a:spcBef>
              <a:buChar char="–"/>
              <a:tabLst>
                <a:tab pos="413384" algn="l"/>
                <a:tab pos="414020" algn="l"/>
              </a:tabLst>
            </a:pPr>
            <a:r>
              <a:rPr sz="1600" dirty="0">
                <a:latin typeface="Calibri"/>
                <a:cs typeface="Calibri"/>
              </a:rPr>
              <a:t>Integrates </a:t>
            </a:r>
            <a:r>
              <a:rPr lang="en-CA" sz="1600" spc="-5" dirty="0" smtClean="0">
                <a:latin typeface="Calibri"/>
                <a:cs typeface="Calibri"/>
              </a:rPr>
              <a:t>GLCCaaS</a:t>
            </a:r>
            <a:r>
              <a:rPr sz="1600" spc="-5" dirty="0" smtClean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Call Recording </a:t>
            </a:r>
            <a:r>
              <a:rPr sz="1600" dirty="0">
                <a:latin typeface="Calibri"/>
                <a:cs typeface="Calibri"/>
              </a:rPr>
              <a:t>to </a:t>
            </a:r>
            <a:r>
              <a:rPr sz="1600" spc="-5" dirty="0">
                <a:latin typeface="Calibri"/>
                <a:cs typeface="Calibri"/>
              </a:rPr>
              <a:t>Enghouse </a:t>
            </a:r>
            <a:r>
              <a:rPr sz="1600" dirty="0">
                <a:latin typeface="Calibri"/>
                <a:cs typeface="Calibri"/>
              </a:rPr>
              <a:t>Interactive IT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Sonix</a:t>
            </a:r>
            <a:endParaRPr sz="1600" dirty="0">
              <a:latin typeface="Calibri"/>
              <a:cs typeface="Calibri"/>
            </a:endParaRPr>
          </a:p>
          <a:p>
            <a:pPr marL="413384" indent="-286385">
              <a:spcBef>
                <a:spcPts val="480"/>
              </a:spcBef>
              <a:buChar char="–"/>
              <a:tabLst>
                <a:tab pos="413384" algn="l"/>
                <a:tab pos="414020" algn="l"/>
              </a:tabLst>
            </a:pPr>
            <a:r>
              <a:rPr sz="1600" spc="-5" dirty="0">
                <a:latin typeface="Calibri"/>
                <a:cs typeface="Calibri"/>
              </a:rPr>
              <a:t>Use </a:t>
            </a:r>
            <a:r>
              <a:rPr sz="1600" dirty="0">
                <a:latin typeface="Calibri"/>
                <a:cs typeface="Calibri"/>
              </a:rPr>
              <a:t>Optional </a:t>
            </a:r>
            <a:r>
              <a:rPr sz="1600" spc="-5" dirty="0">
                <a:latin typeface="Calibri"/>
                <a:cs typeface="Calibri"/>
              </a:rPr>
              <a:t>parameter </a:t>
            </a:r>
            <a:r>
              <a:rPr sz="1600" dirty="0">
                <a:latin typeface="Calibri"/>
                <a:cs typeface="Calibri"/>
              </a:rPr>
              <a:t>to </a:t>
            </a:r>
            <a:r>
              <a:rPr sz="1600" spc="-5" dirty="0">
                <a:latin typeface="Calibri"/>
                <a:cs typeface="Calibri"/>
              </a:rPr>
              <a:t>select </a:t>
            </a:r>
            <a:r>
              <a:rPr sz="1600" dirty="0">
                <a:latin typeface="Calibri"/>
                <a:cs typeface="Calibri"/>
              </a:rPr>
              <a:t>calls in </a:t>
            </a:r>
            <a:r>
              <a:rPr sz="1600" spc="-5" dirty="0">
                <a:latin typeface="Calibri"/>
                <a:cs typeface="Calibri"/>
              </a:rPr>
              <a:t>scripts for VC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analysis</a:t>
            </a:r>
          </a:p>
          <a:p>
            <a:pPr marL="413384" marR="5080" indent="-286385">
              <a:spcBef>
                <a:spcPts val="480"/>
              </a:spcBef>
              <a:buChar char="–"/>
              <a:tabLst>
                <a:tab pos="413384" algn="l"/>
                <a:tab pos="414020" algn="l"/>
              </a:tabLst>
            </a:pPr>
            <a:r>
              <a:rPr sz="1600" spc="-5" dirty="0">
                <a:latin typeface="Calibri"/>
                <a:cs typeface="Calibri"/>
              </a:rPr>
              <a:t>Files are exported </a:t>
            </a:r>
            <a:r>
              <a:rPr sz="1600" dirty="0">
                <a:latin typeface="Calibri"/>
                <a:cs typeface="Calibri"/>
              </a:rPr>
              <a:t>to the </a:t>
            </a:r>
            <a:r>
              <a:rPr sz="1600" spc="-5" dirty="0">
                <a:latin typeface="Calibri"/>
                <a:cs typeface="Calibri"/>
              </a:rPr>
              <a:t>Vocal Coach file server for </a:t>
            </a:r>
            <a:r>
              <a:rPr sz="1600" dirty="0">
                <a:latin typeface="Calibri"/>
                <a:cs typeface="Calibri"/>
              </a:rPr>
              <a:t>easy access and  </a:t>
            </a:r>
            <a:r>
              <a:rPr sz="1600" spc="-5" dirty="0">
                <a:latin typeface="Calibri"/>
                <a:cs typeface="Calibri"/>
              </a:rPr>
              <a:t>storage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5" name="object 6"/>
          <p:cNvSpPr/>
          <p:nvPr/>
        </p:nvSpPr>
        <p:spPr>
          <a:xfrm>
            <a:off x="1331640" y="3512389"/>
            <a:ext cx="4511040" cy="24273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Group 5"/>
          <p:cNvGrpSpPr/>
          <p:nvPr/>
        </p:nvGrpSpPr>
        <p:grpSpPr>
          <a:xfrm>
            <a:off x="5457692" y="3800421"/>
            <a:ext cx="2814882" cy="1248918"/>
            <a:chOff x="5573542" y="3969590"/>
            <a:chExt cx="2814882" cy="1248918"/>
          </a:xfrm>
        </p:grpSpPr>
        <p:sp>
          <p:nvSpPr>
            <p:cNvPr id="7" name="object 8"/>
            <p:cNvSpPr/>
            <p:nvPr/>
          </p:nvSpPr>
          <p:spPr>
            <a:xfrm>
              <a:off x="5573542" y="3969590"/>
              <a:ext cx="2814882" cy="12489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9"/>
            <p:cNvSpPr txBox="1"/>
            <p:nvPr/>
          </p:nvSpPr>
          <p:spPr>
            <a:xfrm>
              <a:off x="5596911" y="4095195"/>
              <a:ext cx="2768145" cy="99770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065" marR="5080" algn="ctr">
                <a:lnSpc>
                  <a:spcPct val="100000"/>
                </a:lnSpc>
                <a:spcBef>
                  <a:spcPts val="100"/>
                </a:spcBef>
              </a:pPr>
              <a:r>
                <a:rPr sz="1600" spc="-25" dirty="0">
                  <a:solidFill>
                    <a:srgbClr val="FFFFFF"/>
                  </a:solidFill>
                  <a:latin typeface="Calibri"/>
                  <a:cs typeface="Calibri"/>
                </a:rPr>
                <a:t>Vocal </a:t>
              </a:r>
              <a:r>
                <a:rPr sz="1600" spc="-5" dirty="0">
                  <a:solidFill>
                    <a:srgbClr val="FFFFFF"/>
                  </a:solidFill>
                  <a:latin typeface="Calibri"/>
                  <a:cs typeface="Calibri"/>
                </a:rPr>
                <a:t>Coaching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&amp; </a:t>
              </a:r>
              <a:r>
                <a:rPr sz="1600" spc="-5" dirty="0">
                  <a:solidFill>
                    <a:srgbClr val="FFFFFF"/>
                  </a:solidFill>
                  <a:latin typeface="Calibri"/>
                  <a:cs typeface="Calibri"/>
                </a:rPr>
                <a:t>Speech Analytics  give agents and supervisors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the  </a:t>
              </a: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tools to </a:t>
              </a:r>
              <a:r>
                <a:rPr sz="1600" spc="-5" dirty="0">
                  <a:solidFill>
                    <a:srgbClr val="FFFFFF"/>
                  </a:solidFill>
                  <a:latin typeface="Calibri"/>
                  <a:cs typeface="Calibri"/>
                </a:rPr>
                <a:t>be</a:t>
              </a:r>
              <a:r>
                <a:rPr sz="1600" spc="1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spc="-40" dirty="0">
                  <a:solidFill>
                    <a:srgbClr val="FFFFFF"/>
                  </a:solidFill>
                  <a:latin typeface="Calibri"/>
                  <a:cs typeface="Calibri"/>
                </a:rPr>
                <a:t>better.</a:t>
              </a:r>
              <a:endParaRPr sz="1600" dirty="0">
                <a:latin typeface="Calibri"/>
                <a:cs typeface="Calibri"/>
              </a:endParaRPr>
            </a:p>
          </p:txBody>
        </p:sp>
      </p:grpSp>
      <p:sp>
        <p:nvSpPr>
          <p:cNvPr id="9" name="object 7"/>
          <p:cNvSpPr/>
          <p:nvPr/>
        </p:nvSpPr>
        <p:spPr>
          <a:xfrm rot="551345">
            <a:off x="5730101" y="4972768"/>
            <a:ext cx="823335" cy="7723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40290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3913031" y="1196752"/>
            <a:ext cx="5220073" cy="489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9"/>
          <p:cNvSpPr txBox="1"/>
          <p:nvPr/>
        </p:nvSpPr>
        <p:spPr>
          <a:xfrm>
            <a:off x="714430" y="2870213"/>
            <a:ext cx="2237357" cy="150361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CA" sz="3200" spc="-15" dirty="0" smtClean="0">
                <a:latin typeface="Calibri"/>
                <a:cs typeface="Calibri"/>
              </a:rPr>
              <a:t>GLCCaaS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5" dirty="0" smtClean="0">
                <a:latin typeface="Calibri"/>
                <a:cs typeface="Calibri"/>
              </a:rPr>
              <a:t>Connectors</a:t>
            </a:r>
            <a:r>
              <a:rPr sz="3200" spc="-55" dirty="0" smtClean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&amp;</a:t>
            </a:r>
          </a:p>
          <a:p>
            <a:pPr marL="12700">
              <a:lnSpc>
                <a:spcPct val="100000"/>
              </a:lnSpc>
            </a:pPr>
            <a:r>
              <a:rPr sz="3200" spc="-5" dirty="0">
                <a:latin typeface="Calibri"/>
                <a:cs typeface="Calibri"/>
              </a:rPr>
              <a:t>Add-Ons</a:t>
            </a:r>
            <a:endParaRPr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40290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2159732" y="1268760"/>
            <a:ext cx="5292588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smtClean="0"/>
              <a:t>Social </a:t>
            </a:r>
            <a:r>
              <a:rPr lang="en-CA" sz="2800" spc="-5" dirty="0" smtClean="0"/>
              <a:t>Media Connector for</a:t>
            </a:r>
            <a:r>
              <a:rPr lang="en-CA" sz="2800" spc="-65" dirty="0" smtClean="0"/>
              <a:t> </a:t>
            </a:r>
            <a:r>
              <a:rPr lang="en-CA" sz="2800" dirty="0" smtClean="0"/>
              <a:t>GLCCaaS</a:t>
            </a:r>
            <a:endParaRPr lang="en-CA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1079612" y="1916832"/>
            <a:ext cx="6984776" cy="3936975"/>
            <a:chOff x="1190909" y="2132856"/>
            <a:chExt cx="6984776" cy="3936975"/>
          </a:xfrm>
        </p:grpSpPr>
        <p:sp>
          <p:nvSpPr>
            <p:cNvPr id="5" name="object 5"/>
            <p:cNvSpPr txBox="1"/>
            <p:nvPr/>
          </p:nvSpPr>
          <p:spPr>
            <a:xfrm>
              <a:off x="1190909" y="2132856"/>
              <a:ext cx="6984776" cy="3936975"/>
            </a:xfrm>
            <a:prstGeom prst="rect">
              <a:avLst/>
            </a:prstGeom>
          </p:spPr>
          <p:txBody>
            <a:bodyPr vert="horz" wrap="square" lIns="0" tIns="889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700"/>
                </a:spcBef>
              </a:pPr>
              <a:r>
                <a:rPr spc="-5" dirty="0">
                  <a:latin typeface="Calibri"/>
                  <a:cs typeface="Calibri"/>
                </a:rPr>
                <a:t>Extend </a:t>
              </a:r>
              <a:r>
                <a:rPr dirty="0">
                  <a:latin typeface="Calibri"/>
                  <a:cs typeface="Calibri"/>
                </a:rPr>
                <a:t>your </a:t>
              </a:r>
              <a:r>
                <a:rPr spc="-5" dirty="0">
                  <a:latin typeface="Calibri"/>
                  <a:cs typeface="Calibri"/>
                </a:rPr>
                <a:t>offered </a:t>
              </a:r>
              <a:r>
                <a:rPr dirty="0">
                  <a:latin typeface="Calibri"/>
                  <a:cs typeface="Calibri"/>
                </a:rPr>
                <a:t>contact </a:t>
              </a:r>
              <a:r>
                <a:rPr spc="-5" dirty="0">
                  <a:latin typeface="Calibri"/>
                  <a:cs typeface="Calibri"/>
                </a:rPr>
                <a:t>channels </a:t>
              </a:r>
              <a:r>
                <a:rPr dirty="0">
                  <a:latin typeface="Calibri"/>
                  <a:cs typeface="Calibri"/>
                </a:rPr>
                <a:t>with </a:t>
              </a:r>
              <a:r>
                <a:rPr spc="-5" dirty="0">
                  <a:latin typeface="Calibri"/>
                  <a:cs typeface="Calibri"/>
                </a:rPr>
                <a:t>social</a:t>
              </a:r>
              <a:r>
                <a:rPr spc="-20" dirty="0">
                  <a:latin typeface="Calibri"/>
                  <a:cs typeface="Calibri"/>
                </a:rPr>
                <a:t> </a:t>
              </a:r>
              <a:r>
                <a:rPr spc="-5" dirty="0">
                  <a:latin typeface="Calibri"/>
                  <a:cs typeface="Calibri"/>
                </a:rPr>
                <a:t>messaging</a:t>
              </a:r>
              <a:endParaRPr dirty="0">
                <a:latin typeface="Calibri"/>
                <a:cs typeface="Calibri"/>
              </a:endParaRPr>
            </a:p>
            <a:p>
              <a:pPr marL="870584" lvl="1" indent="-286385">
                <a:spcBef>
                  <a:spcPts val="509"/>
                </a:spcBef>
                <a:buChar char="–"/>
                <a:tabLst>
                  <a:tab pos="413384" algn="l"/>
                  <a:tab pos="414020" algn="l"/>
                </a:tabLst>
              </a:pPr>
              <a:r>
                <a:rPr sz="1600" dirty="0">
                  <a:latin typeface="Calibri"/>
                  <a:cs typeface="Calibri"/>
                </a:rPr>
                <a:t>Based </a:t>
              </a:r>
              <a:r>
                <a:rPr sz="1600" spc="-5" dirty="0">
                  <a:latin typeface="Calibri"/>
                  <a:cs typeface="Calibri"/>
                </a:rPr>
                <a:t>on </a:t>
              </a:r>
              <a:r>
                <a:rPr lang="en-CA" sz="1600" spc="-5" dirty="0" smtClean="0">
                  <a:latin typeface="Calibri"/>
                  <a:cs typeface="Calibri"/>
                </a:rPr>
                <a:t>GLCCaaS</a:t>
              </a:r>
              <a:r>
                <a:rPr sz="1600" spc="-5" dirty="0" smtClean="0">
                  <a:latin typeface="Calibri"/>
                  <a:cs typeface="Calibri"/>
                </a:rPr>
                <a:t> </a:t>
              </a:r>
              <a:r>
                <a:rPr sz="1600" spc="-5" dirty="0">
                  <a:latin typeface="Calibri"/>
                  <a:cs typeface="Calibri"/>
                </a:rPr>
                <a:t>Chat</a:t>
              </a:r>
              <a:r>
                <a:rPr sz="1600" spc="-3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API</a:t>
              </a:r>
            </a:p>
            <a:p>
              <a:pPr marL="870584" lvl="1" indent="-286385">
                <a:spcBef>
                  <a:spcPts val="484"/>
                </a:spcBef>
                <a:buChar char="–"/>
                <a:tabLst>
                  <a:tab pos="413384" algn="l"/>
                  <a:tab pos="414020" algn="l"/>
                </a:tabLst>
              </a:pPr>
              <a:r>
                <a:rPr sz="1600" spc="-5" dirty="0">
                  <a:latin typeface="Calibri"/>
                  <a:cs typeface="Calibri"/>
                </a:rPr>
                <a:t>Social Connector Service supports </a:t>
              </a:r>
              <a:r>
                <a:rPr sz="1600" dirty="0">
                  <a:latin typeface="Calibri"/>
                  <a:cs typeface="Calibri"/>
                </a:rPr>
                <a:t>N+1 </a:t>
              </a:r>
              <a:r>
                <a:rPr sz="1600" spc="-5" dirty="0">
                  <a:latin typeface="Calibri"/>
                  <a:cs typeface="Calibri"/>
                </a:rPr>
                <a:t>and Plugin</a:t>
              </a:r>
              <a:r>
                <a:rPr sz="1600" spc="-1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architecture</a:t>
              </a:r>
            </a:p>
            <a:p>
              <a:pPr marL="870584" lvl="1" indent="-286385">
                <a:spcBef>
                  <a:spcPts val="480"/>
                </a:spcBef>
                <a:buChar char="–"/>
                <a:tabLst>
                  <a:tab pos="413384" algn="l"/>
                  <a:tab pos="414020" algn="l"/>
                </a:tabLst>
              </a:pPr>
              <a:r>
                <a:rPr sz="1600" spc="-5" dirty="0">
                  <a:latin typeface="Calibri"/>
                  <a:cs typeface="Calibri"/>
                </a:rPr>
                <a:t>Same </a:t>
              </a:r>
              <a:r>
                <a:rPr sz="1600" dirty="0">
                  <a:latin typeface="Calibri"/>
                  <a:cs typeface="Calibri"/>
                </a:rPr>
                <a:t>Agent </a:t>
              </a:r>
              <a:r>
                <a:rPr sz="1600" spc="-5" dirty="0">
                  <a:latin typeface="Calibri"/>
                  <a:cs typeface="Calibri"/>
                </a:rPr>
                <a:t>experience as TouchPoint </a:t>
              </a:r>
              <a:r>
                <a:rPr sz="1600" dirty="0">
                  <a:latin typeface="Calibri"/>
                  <a:cs typeface="Calibri"/>
                </a:rPr>
                <a:t>Web </a:t>
              </a:r>
              <a:r>
                <a:rPr sz="1600" spc="-5" dirty="0">
                  <a:latin typeface="Calibri"/>
                  <a:cs typeface="Calibri"/>
                </a:rPr>
                <a:t>Chat </a:t>
              </a:r>
              <a:r>
                <a:rPr sz="1600" dirty="0">
                  <a:latin typeface="Calibri"/>
                  <a:cs typeface="Calibri"/>
                </a:rPr>
                <a:t>– no learning new</a:t>
              </a:r>
              <a:r>
                <a:rPr sz="1600" spc="5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tool</a:t>
              </a:r>
            </a:p>
            <a:p>
              <a:pPr marL="870584" marR="314325" lvl="1" indent="-286385">
                <a:spcBef>
                  <a:spcPts val="480"/>
                </a:spcBef>
                <a:buChar char="–"/>
                <a:tabLst>
                  <a:tab pos="413384" algn="l"/>
                  <a:tab pos="414020" algn="l"/>
                </a:tabLst>
              </a:pPr>
              <a:r>
                <a:rPr sz="1600" spc="-5" dirty="0">
                  <a:latin typeface="Calibri"/>
                  <a:cs typeface="Calibri"/>
                </a:rPr>
                <a:t>Tenant’s customers </a:t>
              </a:r>
              <a:r>
                <a:rPr sz="1600" dirty="0">
                  <a:latin typeface="Calibri"/>
                  <a:cs typeface="Calibri"/>
                </a:rPr>
                <a:t>contact them </a:t>
              </a:r>
              <a:r>
                <a:rPr sz="1600" spc="-5" dirty="0">
                  <a:latin typeface="Calibri"/>
                  <a:cs typeface="Calibri"/>
                </a:rPr>
                <a:t>using messaging </a:t>
              </a:r>
              <a:r>
                <a:rPr sz="1600" dirty="0">
                  <a:latin typeface="Calibri"/>
                  <a:cs typeface="Calibri"/>
                </a:rPr>
                <a:t>apps they already  </a:t>
              </a:r>
              <a:r>
                <a:rPr sz="1600" spc="-5" dirty="0">
                  <a:latin typeface="Calibri"/>
                  <a:cs typeface="Calibri"/>
                </a:rPr>
                <a:t>use</a:t>
              </a:r>
              <a:endParaRPr sz="1600" dirty="0">
                <a:latin typeface="Calibri"/>
                <a:cs typeface="Calibri"/>
              </a:endParaRPr>
            </a:p>
            <a:p>
              <a:pPr marL="1270000" lvl="2" indent="-228600">
                <a:spcBef>
                  <a:spcPts val="440"/>
                </a:spcBef>
                <a:buChar char="•"/>
                <a:tabLst>
                  <a:tab pos="813435" algn="l"/>
                </a:tabLst>
              </a:pPr>
              <a:r>
                <a:rPr sz="1600" spc="-5" dirty="0">
                  <a:latin typeface="Calibri"/>
                  <a:cs typeface="Calibri"/>
                </a:rPr>
                <a:t>Facebook</a:t>
              </a:r>
              <a:r>
                <a:rPr sz="1600" spc="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Messenger</a:t>
              </a:r>
            </a:p>
            <a:p>
              <a:pPr marL="1270000" lvl="2" indent="-228600">
                <a:spcBef>
                  <a:spcPts val="430"/>
                </a:spcBef>
                <a:buChar char="•"/>
                <a:tabLst>
                  <a:tab pos="813435" algn="l"/>
                </a:tabLst>
              </a:pPr>
              <a:r>
                <a:rPr sz="1600" spc="-5" dirty="0">
                  <a:latin typeface="Calibri"/>
                  <a:cs typeface="Calibri"/>
                </a:rPr>
                <a:t>Twitter</a:t>
              </a:r>
              <a:endParaRPr sz="1600" dirty="0">
                <a:latin typeface="Calibri"/>
                <a:cs typeface="Calibri"/>
              </a:endParaRPr>
            </a:p>
            <a:p>
              <a:pPr marL="1270000" lvl="2" indent="-228600">
                <a:spcBef>
                  <a:spcPts val="434"/>
                </a:spcBef>
                <a:buChar char="•"/>
                <a:tabLst>
                  <a:tab pos="813435" algn="l"/>
                </a:tabLst>
              </a:pPr>
              <a:r>
                <a:rPr sz="1600" spc="-5" dirty="0">
                  <a:latin typeface="Calibri"/>
                  <a:cs typeface="Calibri"/>
                </a:rPr>
                <a:t>Skype or Skype for</a:t>
              </a:r>
              <a:r>
                <a:rPr sz="1600" spc="0" dirty="0">
                  <a:latin typeface="Calibri"/>
                  <a:cs typeface="Calibri"/>
                </a:rPr>
                <a:t> </a:t>
              </a:r>
              <a:r>
                <a:rPr sz="1600" spc="-5" dirty="0">
                  <a:latin typeface="Calibri"/>
                  <a:cs typeface="Calibri"/>
                </a:rPr>
                <a:t>Business</a:t>
              </a:r>
              <a:endParaRPr sz="1600" dirty="0">
                <a:latin typeface="Calibri"/>
                <a:cs typeface="Calibri"/>
              </a:endParaRPr>
            </a:p>
            <a:p>
              <a:pPr marL="1270000" lvl="2" indent="-228600">
                <a:spcBef>
                  <a:spcPts val="430"/>
                </a:spcBef>
                <a:buChar char="•"/>
                <a:tabLst>
                  <a:tab pos="813435" algn="l"/>
                </a:tabLst>
              </a:pPr>
              <a:r>
                <a:rPr sz="1600" spc="-5" dirty="0">
                  <a:latin typeface="Calibri"/>
                  <a:cs typeface="Calibri"/>
                </a:rPr>
                <a:t>Slack</a:t>
              </a:r>
              <a:endParaRPr sz="1600" dirty="0">
                <a:latin typeface="Calibri"/>
                <a:cs typeface="Calibri"/>
              </a:endParaRPr>
            </a:p>
            <a:p>
              <a:pPr marL="1270000" lvl="2" indent="-228600">
                <a:spcBef>
                  <a:spcPts val="434"/>
                </a:spcBef>
                <a:buChar char="•"/>
                <a:tabLst>
                  <a:tab pos="813435" algn="l"/>
                </a:tabLst>
              </a:pPr>
              <a:r>
                <a:rPr sz="1600" dirty="0">
                  <a:latin typeface="Calibri"/>
                  <a:cs typeface="Calibri"/>
                </a:rPr>
                <a:t>GroupMe</a:t>
              </a:r>
            </a:p>
            <a:p>
              <a:pPr marL="1270000" lvl="2" indent="-228600">
                <a:spcBef>
                  <a:spcPts val="434"/>
                </a:spcBef>
                <a:buChar char="•"/>
                <a:tabLst>
                  <a:tab pos="813435" algn="l"/>
                </a:tabLst>
              </a:pPr>
              <a:r>
                <a:rPr sz="1600" spc="-5" dirty="0">
                  <a:latin typeface="Calibri"/>
                  <a:cs typeface="Calibri"/>
                </a:rPr>
                <a:t>Microsoft</a:t>
              </a:r>
              <a:r>
                <a:rPr sz="1600" spc="0" dirty="0">
                  <a:latin typeface="Calibri"/>
                  <a:cs typeface="Calibri"/>
                </a:rPr>
                <a:t> </a:t>
              </a:r>
              <a:r>
                <a:rPr sz="1600" spc="-5" dirty="0">
                  <a:latin typeface="Calibri"/>
                  <a:cs typeface="Calibri"/>
                </a:rPr>
                <a:t>Teams</a:t>
              </a:r>
              <a:endParaRPr sz="1600" dirty="0">
                <a:latin typeface="Calibri"/>
                <a:cs typeface="Calibri"/>
              </a:endParaRPr>
            </a:p>
            <a:p>
              <a:pPr marL="1270000" lvl="2" indent="-228600">
                <a:spcBef>
                  <a:spcPts val="430"/>
                </a:spcBef>
                <a:buChar char="•"/>
                <a:tabLst>
                  <a:tab pos="813435" algn="l"/>
                </a:tabLst>
              </a:pPr>
              <a:r>
                <a:rPr sz="1600" spc="-5" dirty="0">
                  <a:latin typeface="Calibri"/>
                  <a:cs typeface="Calibri"/>
                </a:rPr>
                <a:t>Text </a:t>
              </a:r>
              <a:r>
                <a:rPr sz="1600" dirty="0">
                  <a:latin typeface="Calibri"/>
                  <a:cs typeface="Calibri"/>
                </a:rPr>
                <a:t>/ </a:t>
              </a:r>
              <a:r>
                <a:rPr sz="1600" spc="-5" dirty="0">
                  <a:latin typeface="Calibri"/>
                  <a:cs typeface="Calibri"/>
                </a:rPr>
                <a:t>SMS</a:t>
              </a:r>
              <a:r>
                <a:rPr sz="1600" dirty="0">
                  <a:latin typeface="Calibri"/>
                  <a:cs typeface="Calibri"/>
                </a:rPr>
                <a:t> </a:t>
              </a:r>
              <a:r>
                <a:rPr sz="1600" spc="-5" dirty="0">
                  <a:latin typeface="Calibri"/>
                  <a:cs typeface="Calibri"/>
                </a:rPr>
                <a:t>(Twillio)</a:t>
              </a:r>
              <a:endParaRPr sz="1600" dirty="0">
                <a:latin typeface="Calibri"/>
                <a:cs typeface="Calibri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080434" y="4005064"/>
              <a:ext cx="2061006" cy="20117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140290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1876244" y="1484784"/>
            <a:ext cx="5391512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smtClean="0"/>
              <a:t>Social </a:t>
            </a:r>
            <a:r>
              <a:rPr lang="en-CA" sz="2800" spc="-5" dirty="0" smtClean="0"/>
              <a:t>Media Connector</a:t>
            </a:r>
            <a:r>
              <a:rPr lang="en-CA" sz="2800" spc="-85" dirty="0" smtClean="0"/>
              <a:t> </a:t>
            </a:r>
            <a:r>
              <a:rPr lang="en-CA" sz="2800" dirty="0" smtClean="0"/>
              <a:t>Architecture</a:t>
            </a:r>
            <a:endParaRPr lang="en-CA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714325" y="2564904"/>
            <a:ext cx="7715351" cy="2989667"/>
            <a:chOff x="1068154" y="2564904"/>
            <a:chExt cx="7715351" cy="2989667"/>
          </a:xfrm>
        </p:grpSpPr>
        <p:sp>
          <p:nvSpPr>
            <p:cNvPr id="5" name="object 4"/>
            <p:cNvSpPr/>
            <p:nvPr/>
          </p:nvSpPr>
          <p:spPr>
            <a:xfrm>
              <a:off x="3994267" y="2564904"/>
              <a:ext cx="4789238" cy="21255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/>
            <p:cNvSpPr txBox="1"/>
            <p:nvPr/>
          </p:nvSpPr>
          <p:spPr>
            <a:xfrm>
              <a:off x="1068154" y="2708920"/>
              <a:ext cx="6117864" cy="2845651"/>
            </a:xfrm>
            <a:prstGeom prst="rect">
              <a:avLst/>
            </a:prstGeom>
          </p:spPr>
          <p:txBody>
            <a:bodyPr vert="horz" wrap="square" lIns="0" tIns="749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590"/>
                </a:spcBef>
              </a:pPr>
              <a:r>
                <a:rPr dirty="0">
                  <a:latin typeface="Calibri"/>
                  <a:cs typeface="Calibri"/>
                </a:rPr>
                <a:t>Connector </a:t>
              </a:r>
              <a:r>
                <a:rPr spc="-5" dirty="0">
                  <a:latin typeface="Calibri"/>
                  <a:cs typeface="Calibri"/>
                </a:rPr>
                <a:t>extends </a:t>
              </a:r>
              <a:r>
                <a:rPr dirty="0">
                  <a:latin typeface="Calibri"/>
                  <a:cs typeface="Calibri"/>
                </a:rPr>
                <a:t>Web </a:t>
              </a:r>
              <a:r>
                <a:rPr spc="-5" dirty="0">
                  <a:latin typeface="Calibri"/>
                  <a:cs typeface="Calibri"/>
                </a:rPr>
                <a:t>Chat </a:t>
              </a:r>
              <a:endParaRPr lang="en-CA" spc="-5" dirty="0" smtClean="0">
                <a:latin typeface="Calibri"/>
                <a:cs typeface="Calibri"/>
              </a:endParaRPr>
            </a:p>
            <a:p>
              <a:pPr marL="12700">
                <a:lnSpc>
                  <a:spcPct val="100000"/>
                </a:lnSpc>
                <a:spcBef>
                  <a:spcPts val="590"/>
                </a:spcBef>
              </a:pPr>
              <a:r>
                <a:rPr spc="-5" dirty="0" smtClean="0">
                  <a:latin typeface="Calibri"/>
                  <a:cs typeface="Calibri"/>
                </a:rPr>
                <a:t>features </a:t>
              </a:r>
              <a:r>
                <a:rPr dirty="0">
                  <a:latin typeface="Calibri"/>
                  <a:cs typeface="Calibri"/>
                </a:rPr>
                <a:t>to</a:t>
              </a:r>
              <a:r>
                <a:rPr spc="-30" dirty="0">
                  <a:latin typeface="Calibri"/>
                  <a:cs typeface="Calibri"/>
                </a:rPr>
                <a:t> </a:t>
              </a:r>
              <a:r>
                <a:rPr dirty="0" smtClean="0">
                  <a:latin typeface="Calibri"/>
                  <a:cs typeface="Calibri"/>
                </a:rPr>
                <a:t>include</a:t>
              </a:r>
              <a:endParaRPr lang="en-CA" dirty="0" smtClean="0">
                <a:latin typeface="Calibri"/>
                <a:cs typeface="Calibri"/>
              </a:endParaRPr>
            </a:p>
            <a:p>
              <a:pPr marL="12700">
                <a:lnSpc>
                  <a:spcPct val="100000"/>
                </a:lnSpc>
                <a:spcBef>
                  <a:spcPts val="590"/>
                </a:spcBef>
              </a:pPr>
              <a:endParaRPr dirty="0">
                <a:latin typeface="Calibri"/>
                <a:cs typeface="Calibri"/>
              </a:endParaRPr>
            </a:p>
            <a:p>
              <a:pPr marL="756285" indent="-286385">
                <a:lnSpc>
                  <a:spcPct val="100000"/>
                </a:lnSpc>
                <a:spcBef>
                  <a:spcPts val="440"/>
                </a:spcBef>
                <a:buChar char="–"/>
                <a:tabLst>
                  <a:tab pos="756285" algn="l"/>
                  <a:tab pos="756920" algn="l"/>
                </a:tabLst>
              </a:pPr>
              <a:r>
                <a:rPr sz="1600" spc="-10" dirty="0">
                  <a:latin typeface="Calibri"/>
                  <a:cs typeface="Calibri"/>
                </a:rPr>
                <a:t>Social</a:t>
              </a:r>
              <a:r>
                <a:rPr sz="1600" dirty="0">
                  <a:latin typeface="Calibri"/>
                  <a:cs typeface="Calibri"/>
                </a:rPr>
                <a:t> </a:t>
              </a:r>
              <a:r>
                <a:rPr sz="1600" spc="-5" dirty="0">
                  <a:latin typeface="Calibri"/>
                  <a:cs typeface="Calibri"/>
                </a:rPr>
                <a:t>Information</a:t>
              </a:r>
              <a:endParaRPr sz="1600" dirty="0">
                <a:latin typeface="Calibri"/>
                <a:cs typeface="Calibri"/>
              </a:endParaRPr>
            </a:p>
            <a:p>
              <a:pPr marL="756285" indent="-286385">
                <a:lnSpc>
                  <a:spcPct val="100000"/>
                </a:lnSpc>
                <a:spcBef>
                  <a:spcPts val="434"/>
                </a:spcBef>
                <a:buChar char="–"/>
                <a:tabLst>
                  <a:tab pos="756285" algn="l"/>
                  <a:tab pos="756920" algn="l"/>
                </a:tabLst>
              </a:pPr>
              <a:r>
                <a:rPr sz="1600" dirty="0">
                  <a:latin typeface="Calibri"/>
                  <a:cs typeface="Calibri"/>
                </a:rPr>
                <a:t>Message</a:t>
              </a:r>
              <a:r>
                <a:rPr sz="1600" spc="-15" dirty="0">
                  <a:latin typeface="Calibri"/>
                  <a:cs typeface="Calibri"/>
                </a:rPr>
                <a:t> </a:t>
              </a:r>
              <a:r>
                <a:rPr sz="1600" spc="-5" dirty="0">
                  <a:latin typeface="Calibri"/>
                  <a:cs typeface="Calibri"/>
                </a:rPr>
                <a:t>Copy</a:t>
              </a:r>
              <a:endParaRPr sz="1600" dirty="0">
                <a:latin typeface="Calibri"/>
                <a:cs typeface="Calibri"/>
              </a:endParaRPr>
            </a:p>
            <a:p>
              <a:pPr marL="756285" indent="-286385">
                <a:lnSpc>
                  <a:spcPct val="100000"/>
                </a:lnSpc>
                <a:spcBef>
                  <a:spcPts val="434"/>
                </a:spcBef>
                <a:buChar char="–"/>
                <a:tabLst>
                  <a:tab pos="756285" algn="l"/>
                  <a:tab pos="756920" algn="l"/>
                </a:tabLst>
              </a:pPr>
              <a:r>
                <a:rPr sz="1600" dirty="0">
                  <a:latin typeface="Calibri"/>
                  <a:cs typeface="Calibri"/>
                </a:rPr>
                <a:t>Use </a:t>
              </a:r>
              <a:r>
                <a:rPr sz="1600" spc="-5" dirty="0">
                  <a:latin typeface="Calibri"/>
                  <a:cs typeface="Calibri"/>
                </a:rPr>
                <a:t>of</a:t>
              </a:r>
              <a:r>
                <a:rPr sz="1600" spc="-10" dirty="0">
                  <a:latin typeface="Calibri"/>
                  <a:cs typeface="Calibri"/>
                </a:rPr>
                <a:t> </a:t>
              </a:r>
              <a:r>
                <a:rPr sz="1600" spc="-5" dirty="0">
                  <a:latin typeface="Calibri"/>
                  <a:cs typeface="Calibri"/>
                </a:rPr>
                <a:t>Emoji</a:t>
              </a:r>
              <a:endParaRPr sz="1600" dirty="0">
                <a:latin typeface="Calibri"/>
                <a:cs typeface="Calibri"/>
              </a:endParaRPr>
            </a:p>
            <a:p>
              <a:pPr marL="756285" indent="-286385">
                <a:lnSpc>
                  <a:spcPct val="100000"/>
                </a:lnSpc>
                <a:spcBef>
                  <a:spcPts val="430"/>
                </a:spcBef>
                <a:buChar char="–"/>
                <a:tabLst>
                  <a:tab pos="756285" algn="l"/>
                  <a:tab pos="756920" algn="l"/>
                </a:tabLst>
              </a:pPr>
              <a:r>
                <a:rPr sz="1600" spc="-5" dirty="0">
                  <a:latin typeface="Calibri"/>
                  <a:cs typeface="Calibri"/>
                </a:rPr>
                <a:t>Ability </a:t>
              </a:r>
              <a:r>
                <a:rPr sz="1600" dirty="0">
                  <a:latin typeface="Calibri"/>
                  <a:cs typeface="Calibri"/>
                </a:rPr>
                <a:t>to </a:t>
              </a:r>
              <a:r>
                <a:rPr sz="1600" spc="-5" dirty="0">
                  <a:latin typeface="Calibri"/>
                  <a:cs typeface="Calibri"/>
                </a:rPr>
                <a:t>upload image or</a:t>
              </a:r>
              <a:r>
                <a:rPr sz="1600" spc="35" dirty="0">
                  <a:latin typeface="Calibri"/>
                  <a:cs typeface="Calibri"/>
                </a:rPr>
                <a:t> </a:t>
              </a:r>
              <a:r>
                <a:rPr sz="1600" spc="-5" dirty="0" smtClean="0">
                  <a:latin typeface="Calibri"/>
                  <a:cs typeface="Calibri"/>
                </a:rPr>
                <a:t>document</a:t>
              </a:r>
              <a:endParaRPr sz="1600" dirty="0">
                <a:latin typeface="Calibri"/>
                <a:cs typeface="Calibri"/>
              </a:endParaRPr>
            </a:p>
            <a:p>
              <a:pPr marL="756285" indent="-286385">
                <a:lnSpc>
                  <a:spcPct val="100000"/>
                </a:lnSpc>
                <a:spcBef>
                  <a:spcPts val="430"/>
                </a:spcBef>
                <a:buChar char="–"/>
                <a:tabLst>
                  <a:tab pos="756285" algn="l"/>
                  <a:tab pos="756920" algn="l"/>
                </a:tabLst>
              </a:pPr>
              <a:r>
                <a:rPr sz="1600" spc="-5" dirty="0">
                  <a:latin typeface="Calibri"/>
                  <a:cs typeface="Calibri"/>
                </a:rPr>
                <a:t>Allows contact</a:t>
              </a:r>
              <a:r>
                <a:rPr sz="1600" spc="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blocking</a:t>
              </a:r>
              <a:endParaRPr sz="1600" dirty="0">
                <a:latin typeface="Calibri"/>
                <a:cs typeface="Calibri"/>
              </a:endParaRPr>
            </a:p>
            <a:p>
              <a:pPr marL="756285" indent="-286385">
                <a:lnSpc>
                  <a:spcPct val="100000"/>
                </a:lnSpc>
                <a:spcBef>
                  <a:spcPts val="434"/>
                </a:spcBef>
                <a:buChar char="–"/>
                <a:tabLst>
                  <a:tab pos="756285" algn="l"/>
                  <a:tab pos="756920" algn="l"/>
                </a:tabLst>
              </a:pPr>
              <a:r>
                <a:rPr sz="1600" spc="-5" dirty="0">
                  <a:latin typeface="Calibri"/>
                  <a:cs typeface="Calibri"/>
                </a:rPr>
                <a:t>With CRM integration provides CRM popup on social</a:t>
              </a:r>
              <a:r>
                <a:rPr sz="1600" spc="85" dirty="0">
                  <a:latin typeface="Calibri"/>
                  <a:cs typeface="Calibri"/>
                </a:rPr>
                <a:t> </a:t>
              </a:r>
              <a:r>
                <a:rPr sz="1600" spc="-5" dirty="0">
                  <a:latin typeface="Calibri"/>
                  <a:cs typeface="Calibri"/>
                </a:rPr>
                <a:t>message</a:t>
              </a:r>
              <a:endParaRPr sz="16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4029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43608" y="2612887"/>
            <a:ext cx="7056784" cy="1632226"/>
            <a:chOff x="452777" y="3948239"/>
            <a:chExt cx="7056784" cy="1632226"/>
          </a:xfrm>
        </p:grpSpPr>
        <p:sp>
          <p:nvSpPr>
            <p:cNvPr id="4" name="TextBox 3"/>
            <p:cNvSpPr txBox="1"/>
            <p:nvPr/>
          </p:nvSpPr>
          <p:spPr>
            <a:xfrm>
              <a:off x="452777" y="4963093"/>
              <a:ext cx="1068764" cy="44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Calibri Light" panose="020F0302020204030204" pitchFamily="34" charset="0"/>
                  <a:ea typeface="Roboto" panose="02000000000000000000" pitchFamily="2" charset="0"/>
                </a:rPr>
                <a:t>Contact Centre</a:t>
              </a:r>
            </a:p>
            <a:p>
              <a:pPr algn="ctr"/>
              <a:r>
                <a:rPr lang="en-CA" sz="1200" dirty="0">
                  <a:latin typeface="Calibri Light" panose="020F0302020204030204" pitchFamily="34" charset="0"/>
                  <a:ea typeface="Roboto" panose="02000000000000000000" pitchFamily="2" charset="0"/>
                </a:rPr>
                <a:t>as a Service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31837" y="4963093"/>
              <a:ext cx="738519" cy="44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Calibri Light" panose="020F0302020204030204" pitchFamily="34" charset="0"/>
                  <a:ea typeface="Roboto" panose="02000000000000000000" pitchFamily="2" charset="0"/>
                </a:rPr>
                <a:t>Burstable</a:t>
              </a:r>
            </a:p>
            <a:p>
              <a:pPr algn="ctr"/>
              <a:r>
                <a:rPr lang="en-CA" sz="1200" dirty="0">
                  <a:latin typeface="Calibri Light" panose="020F0302020204030204" pitchFamily="34" charset="0"/>
                  <a:ea typeface="Roboto" panose="02000000000000000000" pitchFamily="2" charset="0"/>
                </a:rPr>
                <a:t>Trunking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58215" y="4963093"/>
              <a:ext cx="768652" cy="44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Calibri Light" panose="020F0302020204030204" pitchFamily="34" charset="0"/>
                  <a:ea typeface="Roboto" panose="02000000000000000000" pitchFamily="2" charset="0"/>
                </a:rPr>
                <a:t>Predictive</a:t>
              </a:r>
            </a:p>
            <a:p>
              <a:pPr algn="ctr"/>
              <a:r>
                <a:rPr lang="en-CA" sz="1200" dirty="0">
                  <a:latin typeface="Calibri Light" panose="020F0302020204030204" pitchFamily="34" charset="0"/>
                  <a:ea typeface="Roboto" panose="02000000000000000000" pitchFamily="2" charset="0"/>
                </a:rPr>
                <a:t>Dialer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52529" y="4963093"/>
              <a:ext cx="755178" cy="617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Calibri Light" panose="020F0302020204030204" pitchFamily="34" charset="0"/>
                  <a:ea typeface="Roboto" panose="02000000000000000000" pitchFamily="2" charset="0"/>
                </a:rPr>
                <a:t>Customer</a:t>
              </a:r>
            </a:p>
            <a:p>
              <a:pPr algn="ctr"/>
              <a:r>
                <a:rPr lang="en-CA" sz="1200" dirty="0">
                  <a:latin typeface="Calibri Light" panose="020F0302020204030204" pitchFamily="34" charset="0"/>
                  <a:ea typeface="Roboto" panose="02000000000000000000" pitchFamily="2" charset="0"/>
                </a:rPr>
                <a:t>Service</a:t>
              </a:r>
            </a:p>
            <a:p>
              <a:pPr algn="ctr"/>
              <a:r>
                <a:rPr lang="en-CA" sz="1200" dirty="0">
                  <a:latin typeface="Calibri Light" panose="020F0302020204030204" pitchFamily="34" charset="0"/>
                  <a:ea typeface="Roboto" panose="02000000000000000000" pitchFamily="2" charset="0"/>
                </a:rPr>
                <a:t>Rep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60476" y="4963093"/>
              <a:ext cx="877428" cy="44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Calibri Light" panose="020F0302020204030204" pitchFamily="34" charset="0"/>
                  <a:ea typeface="Roboto" panose="02000000000000000000" pitchFamily="2" charset="0"/>
                </a:rPr>
                <a:t>Data </a:t>
              </a:r>
              <a:r>
                <a:rPr lang="en-CA" sz="1200" dirty="0" smtClean="0">
                  <a:latin typeface="Calibri Light" panose="020F0302020204030204" pitchFamily="34" charset="0"/>
                  <a:ea typeface="Roboto" panose="02000000000000000000" pitchFamily="2" charset="0"/>
                </a:rPr>
                <a:t>Center</a:t>
              </a:r>
              <a:endParaRPr lang="en-CA" sz="1200" dirty="0">
                <a:latin typeface="Calibri Light" panose="020F0302020204030204" pitchFamily="34" charset="0"/>
                <a:ea typeface="Roboto" panose="02000000000000000000" pitchFamily="2" charset="0"/>
              </a:endParaRPr>
            </a:p>
            <a:p>
              <a:pPr algn="ctr"/>
              <a:r>
                <a:rPr lang="en-CA" sz="1200" dirty="0">
                  <a:latin typeface="Calibri Light" panose="020F0302020204030204" pitchFamily="34" charset="0"/>
                  <a:ea typeface="Roboto" panose="02000000000000000000" pitchFamily="2" charset="0"/>
                </a:rPr>
                <a:t>Services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81191" y="4963093"/>
              <a:ext cx="727617" cy="44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Calibri Light" panose="020F0302020204030204" pitchFamily="34" charset="0"/>
                  <a:ea typeface="Roboto" panose="02000000000000000000" pitchFamily="2" charset="0"/>
                </a:rPr>
                <a:t>UC</a:t>
              </a:r>
            </a:p>
            <a:p>
              <a:pPr algn="ctr"/>
              <a:r>
                <a:rPr lang="en-CA" sz="1200" dirty="0">
                  <a:latin typeface="Calibri Light" panose="020F0302020204030204" pitchFamily="34" charset="0"/>
                  <a:ea typeface="Roboto" panose="02000000000000000000" pitchFamily="2" charset="0"/>
                </a:rPr>
                <a:t>Solutions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8" t="50000" r="87583"/>
            <a:stretch/>
          </p:blipFill>
          <p:spPr>
            <a:xfrm>
              <a:off x="493303" y="3948239"/>
              <a:ext cx="987712" cy="88305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59" t="50431" r="43177" b="-431"/>
            <a:stretch/>
          </p:blipFill>
          <p:spPr>
            <a:xfrm>
              <a:off x="2923345" y="3948239"/>
              <a:ext cx="1044852" cy="8830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20" t="50000" r="29100"/>
            <a:stretch/>
          </p:blipFill>
          <p:spPr>
            <a:xfrm>
              <a:off x="5341849" y="3948239"/>
              <a:ext cx="976540" cy="88305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03" t="50000" r="58210"/>
            <a:stretch/>
          </p:blipFill>
          <p:spPr>
            <a:xfrm>
              <a:off x="6488820" y="3948239"/>
              <a:ext cx="1020741" cy="88305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719" t="50000" r="-299"/>
            <a:stretch/>
          </p:blipFill>
          <p:spPr>
            <a:xfrm>
              <a:off x="4136861" y="3948239"/>
              <a:ext cx="1011364" cy="88305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87" t="50000" r="72711"/>
            <a:stretch/>
          </p:blipFill>
          <p:spPr>
            <a:xfrm>
              <a:off x="1703159" y="3948239"/>
              <a:ext cx="995875" cy="883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1422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57029" y="1785561"/>
            <a:ext cx="7892755" cy="3939055"/>
            <a:chOff x="754655" y="1767577"/>
            <a:chExt cx="7892755" cy="3939055"/>
          </a:xfrm>
        </p:grpSpPr>
        <p:sp>
          <p:nvSpPr>
            <p:cNvPr id="4" name="object 3"/>
            <p:cNvSpPr txBox="1"/>
            <p:nvPr/>
          </p:nvSpPr>
          <p:spPr>
            <a:xfrm>
              <a:off x="754655" y="1767577"/>
              <a:ext cx="2828290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246379">
                <a:lnSpc>
                  <a:spcPct val="100000"/>
                </a:lnSpc>
                <a:spcBef>
                  <a:spcPts val="100"/>
                </a:spcBef>
              </a:pPr>
              <a:r>
                <a:rPr sz="1800" spc="-5" dirty="0">
                  <a:solidFill>
                    <a:srgbClr val="001F5F"/>
                  </a:solidFill>
                  <a:latin typeface="Calibri"/>
                  <a:cs typeface="Calibri"/>
                </a:rPr>
                <a:t>Customer uses Facebook  </a:t>
              </a:r>
              <a:r>
                <a:rPr sz="1800" dirty="0">
                  <a:solidFill>
                    <a:srgbClr val="001F5F"/>
                  </a:solidFill>
                  <a:latin typeface="Calibri"/>
                  <a:cs typeface="Calibri"/>
                </a:rPr>
                <a:t>Messenger to </a:t>
              </a:r>
              <a:r>
                <a:rPr sz="1800" spc="-5" dirty="0">
                  <a:solidFill>
                    <a:srgbClr val="001F5F"/>
                  </a:solidFill>
                  <a:latin typeface="Calibri"/>
                  <a:cs typeface="Calibri"/>
                </a:rPr>
                <a:t>send </a:t>
              </a:r>
              <a:r>
                <a:rPr sz="1800" dirty="0">
                  <a:solidFill>
                    <a:srgbClr val="001F5F"/>
                  </a:solidFill>
                  <a:latin typeface="Calibri"/>
                  <a:cs typeface="Calibri"/>
                </a:rPr>
                <a:t>a</a:t>
              </a:r>
              <a:r>
                <a:rPr sz="1800" spc="-45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z="1800" spc="-5" dirty="0">
                  <a:solidFill>
                    <a:srgbClr val="001F5F"/>
                  </a:solidFill>
                  <a:latin typeface="Calibri"/>
                  <a:cs typeface="Calibri"/>
                </a:rPr>
                <a:t>Message</a:t>
              </a:r>
              <a:endParaRPr sz="1800" dirty="0">
                <a:latin typeface="Calibri"/>
                <a:cs typeface="Calibri"/>
              </a:endParaRPr>
            </a:p>
          </p:txBody>
        </p:sp>
        <p:sp>
          <p:nvSpPr>
            <p:cNvPr id="5" name="object 4"/>
            <p:cNvSpPr/>
            <p:nvPr/>
          </p:nvSpPr>
          <p:spPr>
            <a:xfrm>
              <a:off x="4409586" y="2515588"/>
              <a:ext cx="4237824" cy="309634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/>
            <p:cNvSpPr/>
            <p:nvPr/>
          </p:nvSpPr>
          <p:spPr>
            <a:xfrm>
              <a:off x="877972" y="2420888"/>
              <a:ext cx="2581656" cy="32857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6"/>
            <p:cNvSpPr txBox="1"/>
            <p:nvPr/>
          </p:nvSpPr>
          <p:spPr>
            <a:xfrm>
              <a:off x="5057658" y="1846448"/>
              <a:ext cx="3085696" cy="5796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09245" marR="5080" indent="-297180">
                <a:lnSpc>
                  <a:spcPct val="100000"/>
                </a:lnSpc>
                <a:spcBef>
                  <a:spcPts val="100"/>
                </a:spcBef>
              </a:pPr>
              <a:r>
                <a:rPr lang="en-CA" sz="1800" spc="-5" dirty="0" smtClean="0">
                  <a:solidFill>
                    <a:srgbClr val="001F5F"/>
                  </a:solidFill>
                  <a:latin typeface="Calibri"/>
                  <a:cs typeface="Calibri"/>
                </a:rPr>
                <a:t>GLCCaaS</a:t>
              </a:r>
              <a:r>
                <a:rPr sz="1800" spc="-5" dirty="0" smtClean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z="1800" dirty="0">
                  <a:solidFill>
                    <a:srgbClr val="001F5F"/>
                  </a:solidFill>
                  <a:latin typeface="Calibri"/>
                  <a:cs typeface="Calibri"/>
                </a:rPr>
                <a:t>Agent </a:t>
              </a:r>
              <a:r>
                <a:rPr sz="1800" spc="-5" dirty="0">
                  <a:solidFill>
                    <a:srgbClr val="001F5F"/>
                  </a:solidFill>
                  <a:latin typeface="Calibri"/>
                  <a:cs typeface="Calibri"/>
                </a:rPr>
                <a:t>uses </a:t>
              </a:r>
              <a:r>
                <a:rPr sz="1800" spc="-5" dirty="0" smtClean="0">
                  <a:solidFill>
                    <a:srgbClr val="001F5F"/>
                  </a:solidFill>
                  <a:latin typeface="Calibri"/>
                  <a:cs typeface="Calibri"/>
                </a:rPr>
                <a:t>Touchpoint </a:t>
              </a:r>
              <a:endParaRPr lang="en-CA" sz="1800" spc="-5" dirty="0" smtClean="0">
                <a:solidFill>
                  <a:srgbClr val="001F5F"/>
                </a:solidFill>
                <a:latin typeface="Calibri"/>
                <a:cs typeface="Calibri"/>
              </a:endParaRPr>
            </a:p>
            <a:p>
              <a:pPr marL="309245" marR="5080" indent="-297180">
                <a:lnSpc>
                  <a:spcPct val="100000"/>
                </a:lnSpc>
                <a:spcBef>
                  <a:spcPts val="100"/>
                </a:spcBef>
              </a:pPr>
              <a:r>
                <a:rPr sz="1800" dirty="0" smtClean="0">
                  <a:solidFill>
                    <a:srgbClr val="001F5F"/>
                  </a:solidFill>
                  <a:latin typeface="Calibri"/>
                  <a:cs typeface="Calibri"/>
                </a:rPr>
                <a:t>to </a:t>
              </a:r>
              <a:r>
                <a:rPr sz="1800" spc="-5" dirty="0" smtClean="0">
                  <a:solidFill>
                    <a:srgbClr val="001F5F"/>
                  </a:solidFill>
                  <a:latin typeface="Calibri"/>
                  <a:cs typeface="Calibri"/>
                </a:rPr>
                <a:t>chat with</a:t>
              </a:r>
              <a:r>
                <a:rPr lang="en-CA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z="1800" spc="-5" dirty="0" smtClean="0">
                  <a:solidFill>
                    <a:srgbClr val="001F5F"/>
                  </a:solidFill>
                  <a:latin typeface="Calibri"/>
                  <a:cs typeface="Calibri"/>
                </a:rPr>
                <a:t>customer</a:t>
              </a:r>
              <a:endParaRPr sz="1800" dirty="0">
                <a:latin typeface="Calibri"/>
                <a:cs typeface="Calibri"/>
              </a:endParaRPr>
            </a:p>
          </p:txBody>
        </p:sp>
      </p:grpSp>
      <p:sp>
        <p:nvSpPr>
          <p:cNvPr id="8" name="object 3"/>
          <p:cNvSpPr txBox="1">
            <a:spLocks/>
          </p:cNvSpPr>
          <p:nvPr/>
        </p:nvSpPr>
        <p:spPr>
          <a:xfrm>
            <a:off x="2164276" y="1196752"/>
            <a:ext cx="4815448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smtClean="0"/>
              <a:t>Social </a:t>
            </a:r>
            <a:r>
              <a:rPr lang="en-CA" sz="2800" spc="-5" dirty="0" smtClean="0"/>
              <a:t>Media Connector</a:t>
            </a:r>
            <a:r>
              <a:rPr lang="en-CA" sz="2800" spc="-85" dirty="0" smtClean="0"/>
              <a:t> </a:t>
            </a:r>
            <a:r>
              <a:rPr lang="en-CA" sz="2800" dirty="0" smtClean="0"/>
              <a:t>Example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3140290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2082389" y="1340768"/>
            <a:ext cx="4979223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smtClean="0"/>
              <a:t>Salesforce Connector </a:t>
            </a:r>
            <a:r>
              <a:rPr lang="en-CA" sz="2800" spc="-5" dirty="0" smtClean="0"/>
              <a:t>for</a:t>
            </a:r>
            <a:r>
              <a:rPr lang="en-CA" sz="2800" spc="-125" dirty="0" smtClean="0"/>
              <a:t> </a:t>
            </a:r>
            <a:r>
              <a:rPr lang="en-CA" sz="2800" dirty="0" smtClean="0"/>
              <a:t>GLCCaaS</a:t>
            </a:r>
            <a:endParaRPr lang="en-CA" sz="2800" dirty="0"/>
          </a:p>
        </p:txBody>
      </p:sp>
      <p:sp>
        <p:nvSpPr>
          <p:cNvPr id="4" name="object 5"/>
          <p:cNvSpPr txBox="1"/>
          <p:nvPr/>
        </p:nvSpPr>
        <p:spPr>
          <a:xfrm>
            <a:off x="755576" y="2132856"/>
            <a:ext cx="763284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Extend </a:t>
            </a:r>
            <a:r>
              <a:rPr dirty="0">
                <a:solidFill>
                  <a:srgbClr val="001F5F"/>
                </a:solidFill>
                <a:latin typeface="Calibri"/>
                <a:cs typeface="Calibri"/>
              </a:rPr>
              <a:t>your cloud contact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center offer by offering</a:t>
            </a:r>
            <a:r>
              <a:rPr spc="-8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mtClean="0">
                <a:solidFill>
                  <a:srgbClr val="001F5F"/>
                </a:solidFill>
                <a:latin typeface="Calibri"/>
                <a:cs typeface="Calibri"/>
              </a:rPr>
              <a:t>integration</a:t>
            </a:r>
            <a:r>
              <a:rPr lang="en-CA" dirty="0" smtClean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mtClean="0">
                <a:solidFill>
                  <a:srgbClr val="001F5F"/>
                </a:solidFill>
                <a:latin typeface="Calibri"/>
                <a:cs typeface="Calibri"/>
              </a:rPr>
              <a:t>to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Salesforce</a:t>
            </a:r>
            <a:r>
              <a:rPr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CRM</a:t>
            </a:r>
            <a:endParaRPr dirty="0">
              <a:latin typeface="Calibri"/>
              <a:cs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46267" y="2959033"/>
            <a:ext cx="7251466" cy="2630207"/>
            <a:chOff x="1115616" y="3103049"/>
            <a:chExt cx="7251466" cy="2630207"/>
          </a:xfrm>
        </p:grpSpPr>
        <p:sp>
          <p:nvSpPr>
            <p:cNvPr id="6" name="object 6"/>
            <p:cNvSpPr txBox="1"/>
            <p:nvPr/>
          </p:nvSpPr>
          <p:spPr>
            <a:xfrm>
              <a:off x="1115616" y="3103049"/>
              <a:ext cx="3463925" cy="2137765"/>
            </a:xfrm>
            <a:prstGeom prst="rect">
              <a:avLst/>
            </a:prstGeom>
          </p:spPr>
          <p:txBody>
            <a:bodyPr vert="horz" wrap="square" lIns="0" tIns="74930" rIns="0" bIns="0" rtlCol="0">
              <a:spAutoFit/>
            </a:bodyPr>
            <a:lstStyle/>
            <a:p>
              <a:pPr marL="36830">
                <a:lnSpc>
                  <a:spcPct val="100000"/>
                </a:lnSpc>
                <a:spcBef>
                  <a:spcPts val="590"/>
                </a:spcBef>
              </a:pPr>
              <a:r>
                <a:rPr dirty="0">
                  <a:solidFill>
                    <a:srgbClr val="585858"/>
                  </a:solidFill>
                  <a:latin typeface="Calibri"/>
                  <a:cs typeface="Calibri"/>
                </a:rPr>
                <a:t>Benefits </a:t>
              </a:r>
              <a:r>
                <a:rPr spc="-5" dirty="0">
                  <a:solidFill>
                    <a:srgbClr val="585858"/>
                  </a:solidFill>
                  <a:latin typeface="Calibri"/>
                  <a:cs typeface="Calibri"/>
                </a:rPr>
                <a:t>for </a:t>
              </a:r>
              <a:r>
                <a:rPr dirty="0">
                  <a:solidFill>
                    <a:srgbClr val="585858"/>
                  </a:solidFill>
                  <a:latin typeface="Calibri"/>
                  <a:cs typeface="Calibri"/>
                </a:rPr>
                <a:t>the Service</a:t>
              </a:r>
              <a:r>
                <a:rPr spc="-35" dirty="0">
                  <a:solidFill>
                    <a:srgbClr val="585858"/>
                  </a:solidFill>
                  <a:latin typeface="Calibri"/>
                  <a:cs typeface="Calibri"/>
                </a:rPr>
                <a:t> </a:t>
              </a:r>
              <a:r>
                <a:rPr dirty="0">
                  <a:solidFill>
                    <a:srgbClr val="585858"/>
                  </a:solidFill>
                  <a:latin typeface="Calibri"/>
                  <a:cs typeface="Calibri"/>
                </a:rPr>
                <a:t>Provider</a:t>
              </a:r>
              <a:endParaRPr dirty="0">
                <a:latin typeface="Calibri"/>
                <a:cs typeface="Calibri"/>
              </a:endParaRPr>
            </a:p>
            <a:p>
              <a:pPr marL="183515" marR="130810" indent="-170815">
                <a:lnSpc>
                  <a:spcPct val="100000"/>
                </a:lnSpc>
                <a:spcBef>
                  <a:spcPts val="440"/>
                </a:spcBef>
                <a:buChar char="•"/>
                <a:tabLst>
                  <a:tab pos="184150" algn="l"/>
                </a:tabLst>
              </a:pPr>
              <a:r>
                <a:rPr sz="1600" spc="-5" dirty="0">
                  <a:solidFill>
                    <a:srgbClr val="585858"/>
                  </a:solidFill>
                  <a:latin typeface="Calibri"/>
                  <a:cs typeface="Calibri"/>
                </a:rPr>
                <a:t>Generate additional revenue with  CRM license </a:t>
              </a:r>
              <a:r>
                <a:rPr sz="1600" dirty="0">
                  <a:solidFill>
                    <a:srgbClr val="585858"/>
                  </a:solidFill>
                  <a:latin typeface="Calibri"/>
                  <a:cs typeface="Calibri"/>
                </a:rPr>
                <a:t>and</a:t>
              </a:r>
              <a:r>
                <a:rPr sz="1600" spc="25" dirty="0">
                  <a:solidFill>
                    <a:srgbClr val="585858"/>
                  </a:solidFill>
                  <a:latin typeface="Calibri"/>
                  <a:cs typeface="Calibri"/>
                </a:rPr>
                <a:t> </a:t>
              </a:r>
              <a:r>
                <a:rPr sz="1600" spc="-5" dirty="0">
                  <a:solidFill>
                    <a:srgbClr val="585858"/>
                  </a:solidFill>
                  <a:latin typeface="Calibri"/>
                  <a:cs typeface="Calibri"/>
                </a:rPr>
                <a:t>services</a:t>
              </a:r>
              <a:endParaRPr sz="1600" dirty="0">
                <a:latin typeface="Calibri"/>
                <a:cs typeface="Calibri"/>
              </a:endParaRPr>
            </a:p>
            <a:p>
              <a:pPr marL="183515" marR="279400" indent="-170815">
                <a:lnSpc>
                  <a:spcPct val="100000"/>
                </a:lnSpc>
                <a:spcBef>
                  <a:spcPts val="1035"/>
                </a:spcBef>
                <a:buChar char="•"/>
                <a:tabLst>
                  <a:tab pos="184150" algn="l"/>
                </a:tabLst>
              </a:pPr>
              <a:r>
                <a:rPr sz="1600" spc="-5" dirty="0">
                  <a:solidFill>
                    <a:srgbClr val="585858"/>
                  </a:solidFill>
                  <a:latin typeface="Calibri"/>
                  <a:cs typeface="Calibri"/>
                </a:rPr>
                <a:t>Faster deployment of Salesforce  integration</a:t>
              </a:r>
              <a:endParaRPr sz="1600" dirty="0">
                <a:latin typeface="Calibri"/>
                <a:cs typeface="Calibri"/>
              </a:endParaRPr>
            </a:p>
            <a:p>
              <a:pPr marL="183515" marR="5080" indent="-170815">
                <a:lnSpc>
                  <a:spcPct val="100000"/>
                </a:lnSpc>
                <a:spcBef>
                  <a:spcPts val="1030"/>
                </a:spcBef>
                <a:buChar char="•"/>
                <a:tabLst>
                  <a:tab pos="184150" algn="l"/>
                </a:tabLst>
              </a:pPr>
              <a:r>
                <a:rPr sz="1600" spc="-5" dirty="0">
                  <a:solidFill>
                    <a:srgbClr val="585858"/>
                  </a:solidFill>
                  <a:latin typeface="Calibri"/>
                  <a:cs typeface="Calibri"/>
                </a:rPr>
                <a:t>Configurable framework for Screen  Pop</a:t>
              </a:r>
              <a:r>
                <a:rPr sz="1600" spc="0" dirty="0">
                  <a:solidFill>
                    <a:srgbClr val="585858"/>
                  </a:solidFill>
                  <a:latin typeface="Calibri"/>
                  <a:cs typeface="Calibri"/>
                </a:rPr>
                <a:t> </a:t>
              </a:r>
              <a:r>
                <a:rPr sz="1600" spc="-5" dirty="0">
                  <a:solidFill>
                    <a:srgbClr val="585858"/>
                  </a:solidFill>
                  <a:latin typeface="Calibri"/>
                  <a:cs typeface="Calibri"/>
                </a:rPr>
                <a:t>searches</a:t>
              </a:r>
              <a:endParaRPr sz="1600" dirty="0">
                <a:latin typeface="Calibri"/>
                <a:cs typeface="Calibri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4792667" y="3103049"/>
              <a:ext cx="3574415" cy="2630207"/>
            </a:xfrm>
            <a:prstGeom prst="rect">
              <a:avLst/>
            </a:prstGeom>
          </p:spPr>
          <p:txBody>
            <a:bodyPr vert="horz" wrap="square" lIns="0" tIns="74930" rIns="0" bIns="0" rtlCol="0">
              <a:spAutoFit/>
            </a:bodyPr>
            <a:lstStyle/>
            <a:p>
              <a:pPr marL="12700" marR="435609">
                <a:lnSpc>
                  <a:spcPct val="100000"/>
                </a:lnSpc>
                <a:spcBef>
                  <a:spcPts val="440"/>
                </a:spcBef>
                <a:tabLst>
                  <a:tab pos="183515" algn="l"/>
                </a:tabLst>
              </a:pPr>
              <a:r>
                <a:rPr lang="en-CA" spc="-5" dirty="0" smtClean="0">
                  <a:solidFill>
                    <a:srgbClr val="585858"/>
                  </a:solidFill>
                  <a:latin typeface="Calibri"/>
                  <a:cs typeface="Calibri"/>
                </a:rPr>
                <a:t>Benefits for the Tenant</a:t>
              </a:r>
            </a:p>
            <a:p>
              <a:pPr marL="182880" marR="435609" indent="-170180">
                <a:lnSpc>
                  <a:spcPct val="100000"/>
                </a:lnSpc>
                <a:spcBef>
                  <a:spcPts val="440"/>
                </a:spcBef>
                <a:buChar char="•"/>
                <a:tabLst>
                  <a:tab pos="183515" algn="l"/>
                </a:tabLst>
              </a:pPr>
              <a:r>
                <a:rPr sz="1600" spc="-5" dirty="0" smtClean="0">
                  <a:solidFill>
                    <a:srgbClr val="585858"/>
                  </a:solidFill>
                  <a:latin typeface="Calibri"/>
                  <a:cs typeface="Calibri"/>
                </a:rPr>
                <a:t>Service </a:t>
              </a:r>
              <a:r>
                <a:rPr sz="1600" spc="-5" dirty="0">
                  <a:solidFill>
                    <a:srgbClr val="585858"/>
                  </a:solidFill>
                  <a:latin typeface="Calibri"/>
                  <a:cs typeface="Calibri"/>
                </a:rPr>
                <a:t>Provider offers quick  integration into Salesforce</a:t>
              </a:r>
              <a:r>
                <a:rPr sz="1600" spc="-25" dirty="0">
                  <a:solidFill>
                    <a:srgbClr val="585858"/>
                  </a:solidFill>
                  <a:latin typeface="Calibri"/>
                  <a:cs typeface="Calibri"/>
                </a:rPr>
                <a:t> </a:t>
              </a:r>
              <a:r>
                <a:rPr sz="1600" spc="-5" dirty="0">
                  <a:solidFill>
                    <a:srgbClr val="585858"/>
                  </a:solidFill>
                  <a:latin typeface="Calibri"/>
                  <a:cs typeface="Calibri"/>
                </a:rPr>
                <a:t>CRM</a:t>
              </a:r>
              <a:endParaRPr sz="1600" dirty="0">
                <a:latin typeface="Calibri"/>
                <a:cs typeface="Calibri"/>
              </a:endParaRPr>
            </a:p>
            <a:p>
              <a:pPr marL="182880" marR="71755" indent="-170180">
                <a:lnSpc>
                  <a:spcPct val="100000"/>
                </a:lnSpc>
                <a:spcBef>
                  <a:spcPts val="1035"/>
                </a:spcBef>
                <a:buChar char="•"/>
                <a:tabLst>
                  <a:tab pos="183515" algn="l"/>
                </a:tabLst>
              </a:pPr>
              <a:r>
                <a:rPr sz="1600" dirty="0">
                  <a:solidFill>
                    <a:srgbClr val="585858"/>
                  </a:solidFill>
                  <a:latin typeface="Calibri"/>
                  <a:cs typeface="Calibri"/>
                </a:rPr>
                <a:t>Improved customer </a:t>
              </a:r>
              <a:r>
                <a:rPr sz="1600" spc="-5" dirty="0">
                  <a:solidFill>
                    <a:srgbClr val="585858"/>
                  </a:solidFill>
                  <a:latin typeface="Calibri"/>
                  <a:cs typeface="Calibri"/>
                </a:rPr>
                <a:t>experience </a:t>
              </a:r>
              <a:r>
                <a:rPr sz="1600" dirty="0">
                  <a:solidFill>
                    <a:srgbClr val="585858"/>
                  </a:solidFill>
                  <a:latin typeface="Calibri"/>
                  <a:cs typeface="Calibri"/>
                </a:rPr>
                <a:t>and  </a:t>
              </a:r>
              <a:r>
                <a:rPr sz="1600" spc="-5" dirty="0">
                  <a:solidFill>
                    <a:srgbClr val="585858"/>
                  </a:solidFill>
                  <a:latin typeface="Calibri"/>
                  <a:cs typeface="Calibri"/>
                </a:rPr>
                <a:t>no </a:t>
              </a:r>
              <a:r>
                <a:rPr sz="1600" dirty="0">
                  <a:solidFill>
                    <a:srgbClr val="585858"/>
                  </a:solidFill>
                  <a:latin typeface="Calibri"/>
                  <a:cs typeface="Calibri"/>
                </a:rPr>
                <a:t>more </a:t>
              </a:r>
              <a:r>
                <a:rPr sz="1600" spc="-5" dirty="0">
                  <a:solidFill>
                    <a:srgbClr val="585858"/>
                  </a:solidFill>
                  <a:latin typeface="Calibri"/>
                  <a:cs typeface="Calibri"/>
                </a:rPr>
                <a:t>repeating of </a:t>
              </a:r>
              <a:r>
                <a:rPr sz="1600" dirty="0">
                  <a:solidFill>
                    <a:srgbClr val="585858"/>
                  </a:solidFill>
                  <a:latin typeface="Calibri"/>
                  <a:cs typeface="Calibri"/>
                </a:rPr>
                <a:t>customer  </a:t>
              </a:r>
              <a:r>
                <a:rPr sz="1600" spc="-10" dirty="0">
                  <a:solidFill>
                    <a:srgbClr val="585858"/>
                  </a:solidFill>
                  <a:latin typeface="Calibri"/>
                  <a:cs typeface="Calibri"/>
                </a:rPr>
                <a:t>information</a:t>
              </a:r>
              <a:endParaRPr sz="1600" dirty="0">
                <a:latin typeface="Calibri"/>
                <a:cs typeface="Calibri"/>
              </a:endParaRPr>
            </a:p>
            <a:p>
              <a:pPr marL="182880" marR="5080" indent="-170180">
                <a:lnSpc>
                  <a:spcPct val="100000"/>
                </a:lnSpc>
                <a:spcBef>
                  <a:spcPts val="1030"/>
                </a:spcBef>
                <a:buChar char="•"/>
                <a:tabLst>
                  <a:tab pos="183515" algn="l"/>
                </a:tabLst>
              </a:pPr>
              <a:r>
                <a:rPr sz="1600" spc="-5" dirty="0">
                  <a:solidFill>
                    <a:srgbClr val="585858"/>
                  </a:solidFill>
                  <a:latin typeface="Calibri"/>
                  <a:cs typeface="Calibri"/>
                </a:rPr>
                <a:t>Higher </a:t>
              </a:r>
              <a:r>
                <a:rPr sz="1600" dirty="0">
                  <a:solidFill>
                    <a:srgbClr val="585858"/>
                  </a:solidFill>
                  <a:latin typeface="Calibri"/>
                  <a:cs typeface="Calibri"/>
                </a:rPr>
                <a:t>agent </a:t>
              </a:r>
              <a:r>
                <a:rPr sz="1600" spc="-5" dirty="0">
                  <a:solidFill>
                    <a:srgbClr val="585858"/>
                  </a:solidFill>
                  <a:latin typeface="Calibri"/>
                  <a:cs typeface="Calibri"/>
                </a:rPr>
                <a:t>productivity </a:t>
              </a:r>
              <a:r>
                <a:rPr sz="1600" dirty="0">
                  <a:solidFill>
                    <a:srgbClr val="585858"/>
                  </a:solidFill>
                  <a:latin typeface="Calibri"/>
                  <a:cs typeface="Calibri"/>
                </a:rPr>
                <a:t>as </a:t>
              </a:r>
              <a:r>
                <a:rPr sz="1600" spc="-5" dirty="0">
                  <a:solidFill>
                    <a:srgbClr val="585858"/>
                  </a:solidFill>
                  <a:latin typeface="Calibri"/>
                  <a:cs typeface="Calibri"/>
                </a:rPr>
                <a:t>screen  pops </a:t>
              </a:r>
              <a:r>
                <a:rPr sz="1600" dirty="0">
                  <a:solidFill>
                    <a:srgbClr val="585858"/>
                  </a:solidFill>
                  <a:latin typeface="Calibri"/>
                  <a:cs typeface="Calibri"/>
                </a:rPr>
                <a:t>and </a:t>
              </a:r>
              <a:r>
                <a:rPr sz="1600" spc="-5" dirty="0">
                  <a:solidFill>
                    <a:srgbClr val="585858"/>
                  </a:solidFill>
                  <a:latin typeface="Calibri"/>
                  <a:cs typeface="Calibri"/>
                </a:rPr>
                <a:t>call </a:t>
              </a:r>
              <a:r>
                <a:rPr sz="1600" dirty="0">
                  <a:solidFill>
                    <a:srgbClr val="585858"/>
                  </a:solidFill>
                  <a:latin typeface="Calibri"/>
                  <a:cs typeface="Calibri"/>
                </a:rPr>
                <a:t>&amp; </a:t>
              </a:r>
              <a:r>
                <a:rPr sz="1600" spc="-5" dirty="0">
                  <a:solidFill>
                    <a:srgbClr val="585858"/>
                  </a:solidFill>
                  <a:latin typeface="Calibri"/>
                  <a:cs typeface="Calibri"/>
                </a:rPr>
                <a:t>data transfer reduce  call</a:t>
              </a:r>
              <a:r>
                <a:rPr sz="1600" spc="0" dirty="0">
                  <a:solidFill>
                    <a:srgbClr val="585858"/>
                  </a:solidFill>
                  <a:latin typeface="Calibri"/>
                  <a:cs typeface="Calibri"/>
                </a:rPr>
                <a:t> </a:t>
              </a:r>
              <a:r>
                <a:rPr sz="1600" spc="-5" dirty="0">
                  <a:solidFill>
                    <a:srgbClr val="585858"/>
                  </a:solidFill>
                  <a:latin typeface="Calibri"/>
                  <a:cs typeface="Calibri"/>
                </a:rPr>
                <a:t>length</a:t>
              </a:r>
              <a:endParaRPr sz="16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40290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2305663" y="1268760"/>
            <a:ext cx="454278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smtClean="0"/>
              <a:t>Salesforce Connector</a:t>
            </a:r>
            <a:r>
              <a:rPr lang="en-CA" sz="2800" spc="-114" dirty="0" smtClean="0"/>
              <a:t> </a:t>
            </a:r>
            <a:r>
              <a:rPr lang="en-CA" sz="2800" spc="-5" dirty="0" smtClean="0"/>
              <a:t>Features</a:t>
            </a:r>
            <a:endParaRPr lang="en-CA" sz="2800" spc="-5" dirty="0"/>
          </a:p>
        </p:txBody>
      </p:sp>
      <p:sp>
        <p:nvSpPr>
          <p:cNvPr id="4" name="object 9"/>
          <p:cNvSpPr txBox="1"/>
          <p:nvPr/>
        </p:nvSpPr>
        <p:spPr>
          <a:xfrm>
            <a:off x="703236" y="1748384"/>
            <a:ext cx="7747634" cy="4056880"/>
          </a:xfrm>
          <a:prstGeom prst="rect">
            <a:avLst/>
          </a:prstGeom>
        </p:spPr>
        <p:txBody>
          <a:bodyPr vert="horz" wrap="square" lIns="0" tIns="15684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235"/>
              </a:spcBef>
              <a:buFont typeface="Arial" panose="020B0604020202020204" pitchFamily="34" charset="0"/>
              <a:buChar char="•"/>
            </a:pPr>
            <a:r>
              <a:rPr sz="1600" spc="-5" dirty="0">
                <a:latin typeface="Calibri"/>
                <a:cs typeface="Calibri"/>
              </a:rPr>
              <a:t>Screen Pop directly </a:t>
            </a:r>
            <a:r>
              <a:rPr sz="1600" dirty="0">
                <a:latin typeface="Calibri"/>
                <a:cs typeface="Calibri"/>
              </a:rPr>
              <a:t>to </a:t>
            </a:r>
            <a:r>
              <a:rPr sz="1600" spc="-5" dirty="0">
                <a:latin typeface="Calibri"/>
                <a:cs typeface="Calibri"/>
              </a:rPr>
              <a:t>customer inform– saves time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5" dirty="0">
                <a:latin typeface="Calibri"/>
                <a:cs typeface="Calibri"/>
              </a:rPr>
              <a:t>avoid</a:t>
            </a:r>
            <a:r>
              <a:rPr sz="1600" spc="114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repeating!</a:t>
            </a:r>
            <a:endParaRPr sz="1600" dirty="0">
              <a:latin typeface="Calibri"/>
              <a:cs typeface="Calibri"/>
            </a:endParaRPr>
          </a:p>
          <a:p>
            <a:pPr marL="870584" lvl="1" indent="-286385">
              <a:spcBef>
                <a:spcPts val="1005"/>
              </a:spcBef>
              <a:buChar char="–"/>
              <a:tabLst>
                <a:tab pos="413384" algn="l"/>
                <a:tab pos="414020" algn="l"/>
              </a:tabLst>
            </a:pPr>
            <a:r>
              <a:rPr sz="1400" spc="-5" dirty="0">
                <a:latin typeface="Calibri"/>
                <a:cs typeface="Calibri"/>
              </a:rPr>
              <a:t>Searches Salesforce on </a:t>
            </a:r>
            <a:r>
              <a:rPr lang="en-CA" sz="1400" spc="-10" dirty="0" smtClean="0">
                <a:latin typeface="Calibri"/>
                <a:cs typeface="Calibri"/>
              </a:rPr>
              <a:t>GLCCaaS</a:t>
            </a:r>
            <a:r>
              <a:rPr sz="1400" spc="-10" dirty="0" smtClean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call and caller entered digits automating </a:t>
            </a:r>
            <a:r>
              <a:rPr sz="1400" spc="-10" dirty="0">
                <a:latin typeface="Calibri"/>
                <a:cs typeface="Calibri"/>
              </a:rPr>
              <a:t>CRM record</a:t>
            </a:r>
            <a:r>
              <a:rPr sz="1400" spc="16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search</a:t>
            </a:r>
            <a:endParaRPr sz="1400" dirty="0">
              <a:latin typeface="Calibri"/>
              <a:cs typeface="Calibri"/>
            </a:endParaRPr>
          </a:p>
          <a:p>
            <a:pPr marL="870584" lvl="1" indent="-286385">
              <a:spcBef>
                <a:spcPts val="385"/>
              </a:spcBef>
              <a:buChar char="–"/>
              <a:tabLst>
                <a:tab pos="413384" algn="l"/>
                <a:tab pos="414020" algn="l"/>
              </a:tabLst>
            </a:pPr>
            <a:r>
              <a:rPr sz="1400" spc="-5" dirty="0">
                <a:latin typeface="Calibri"/>
                <a:cs typeface="Calibri"/>
              </a:rPr>
              <a:t>Agents can personalize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interaction</a:t>
            </a:r>
            <a:endParaRPr sz="1400" dirty="0">
              <a:latin typeface="Calibri"/>
              <a:cs typeface="Calibri"/>
            </a:endParaRPr>
          </a:p>
          <a:p>
            <a:pPr marL="870584" lvl="1" indent="-286385">
              <a:spcBef>
                <a:spcPts val="385"/>
              </a:spcBef>
              <a:buChar char="–"/>
              <a:tabLst>
                <a:tab pos="413384" algn="l"/>
                <a:tab pos="414020" algn="l"/>
              </a:tabLst>
            </a:pPr>
            <a:r>
              <a:rPr sz="1400" spc="-5" dirty="0">
                <a:latin typeface="Calibri"/>
                <a:cs typeface="Calibri"/>
              </a:rPr>
              <a:t>Call data tied to </a:t>
            </a:r>
            <a:r>
              <a:rPr sz="1400" spc="-10" dirty="0">
                <a:latin typeface="Calibri"/>
                <a:cs typeface="Calibri"/>
              </a:rPr>
              <a:t>CRM </a:t>
            </a:r>
            <a:r>
              <a:rPr sz="1400" spc="-5" dirty="0">
                <a:latin typeface="Calibri"/>
                <a:cs typeface="Calibri"/>
              </a:rPr>
              <a:t>interaction data for a complete customer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history</a:t>
            </a:r>
            <a:endParaRPr sz="1400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409"/>
              </a:spcBef>
              <a:buFont typeface="Arial" panose="020B0604020202020204" pitchFamily="34" charset="0"/>
              <a:buChar char="•"/>
            </a:pPr>
            <a:r>
              <a:rPr sz="1600" spc="-10" dirty="0">
                <a:latin typeface="Calibri"/>
                <a:cs typeface="Calibri"/>
              </a:rPr>
              <a:t>Click </a:t>
            </a:r>
            <a:r>
              <a:rPr sz="1600" dirty="0">
                <a:latin typeface="Calibri"/>
                <a:cs typeface="Calibri"/>
              </a:rPr>
              <a:t>to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Dial</a:t>
            </a:r>
            <a:endParaRPr sz="1600" dirty="0">
              <a:latin typeface="Calibri"/>
              <a:cs typeface="Calibri"/>
            </a:endParaRPr>
          </a:p>
          <a:p>
            <a:pPr marL="870584" lvl="1" indent="-286385">
              <a:spcBef>
                <a:spcPts val="365"/>
              </a:spcBef>
              <a:buChar char="–"/>
              <a:tabLst>
                <a:tab pos="413384" algn="l"/>
                <a:tab pos="414020" algn="l"/>
              </a:tabLst>
            </a:pPr>
            <a:r>
              <a:rPr sz="1400" dirty="0">
                <a:latin typeface="Calibri"/>
                <a:cs typeface="Calibri"/>
              </a:rPr>
              <a:t>Click </a:t>
            </a:r>
            <a:r>
              <a:rPr sz="1400" spc="-5" dirty="0">
                <a:latin typeface="Calibri"/>
                <a:cs typeface="Calibri"/>
              </a:rPr>
              <a:t>phone number </a:t>
            </a:r>
            <a:r>
              <a:rPr sz="1400" dirty="0">
                <a:latin typeface="Calibri"/>
                <a:cs typeface="Calibri"/>
              </a:rPr>
              <a:t>in </a:t>
            </a:r>
            <a:r>
              <a:rPr sz="1400" spc="-5" dirty="0">
                <a:latin typeface="Calibri"/>
                <a:cs typeface="Calibri"/>
              </a:rPr>
              <a:t>contact detail </a:t>
            </a:r>
            <a:r>
              <a:rPr sz="1400" dirty="0">
                <a:latin typeface="Calibri"/>
                <a:cs typeface="Calibri"/>
              </a:rPr>
              <a:t>to </a:t>
            </a:r>
            <a:r>
              <a:rPr sz="1400" spc="-5" dirty="0">
                <a:latin typeface="Calibri"/>
                <a:cs typeface="Calibri"/>
              </a:rPr>
              <a:t>automatically place outbound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call</a:t>
            </a:r>
            <a:endParaRPr sz="1400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405"/>
              </a:spcBef>
              <a:buFont typeface="Arial" panose="020B0604020202020204" pitchFamily="34" charset="0"/>
              <a:buChar char="•"/>
            </a:pPr>
            <a:r>
              <a:rPr sz="1600" spc="-5" dirty="0">
                <a:latin typeface="Calibri"/>
                <a:cs typeface="Calibri"/>
              </a:rPr>
              <a:t>Contextual Call and Data transfer </a:t>
            </a:r>
            <a:r>
              <a:rPr sz="1600" dirty="0">
                <a:latin typeface="Calibri"/>
                <a:cs typeface="Calibri"/>
              </a:rPr>
              <a:t>means </a:t>
            </a:r>
            <a:r>
              <a:rPr sz="1600" spc="-5" dirty="0">
                <a:latin typeface="Calibri"/>
                <a:cs typeface="Calibri"/>
              </a:rPr>
              <a:t>customers never repeat what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spc="-5" dirty="0" smtClean="0">
                <a:latin typeface="Calibri"/>
                <a:cs typeface="Calibri"/>
              </a:rPr>
              <a:t>they’ve</a:t>
            </a:r>
            <a:r>
              <a:rPr lang="en-CA" sz="1600" dirty="0">
                <a:latin typeface="Calibri"/>
                <a:cs typeface="Calibri"/>
              </a:rPr>
              <a:t> </a:t>
            </a:r>
            <a:r>
              <a:rPr sz="1600" dirty="0" smtClean="0">
                <a:latin typeface="Calibri"/>
                <a:cs typeface="Calibri"/>
              </a:rPr>
              <a:t>entered </a:t>
            </a:r>
            <a:r>
              <a:rPr sz="1600" b="1" i="1" dirty="0">
                <a:latin typeface="Calibri"/>
                <a:cs typeface="Calibri"/>
              </a:rPr>
              <a:t>and </a:t>
            </a:r>
            <a:r>
              <a:rPr sz="1600" dirty="0">
                <a:latin typeface="Calibri"/>
                <a:cs typeface="Calibri"/>
              </a:rPr>
              <a:t>what they’ve </a:t>
            </a:r>
            <a:r>
              <a:rPr sz="1600" spc="-5" dirty="0">
                <a:latin typeface="Calibri"/>
                <a:cs typeface="Calibri"/>
              </a:rPr>
              <a:t>already told </a:t>
            </a:r>
            <a:r>
              <a:rPr sz="1600" dirty="0">
                <a:latin typeface="Calibri"/>
                <a:cs typeface="Calibri"/>
              </a:rPr>
              <a:t>the </a:t>
            </a:r>
            <a:r>
              <a:rPr sz="1600" spc="-5" dirty="0">
                <a:latin typeface="Calibri"/>
                <a:cs typeface="Calibri"/>
              </a:rPr>
              <a:t>first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agent</a:t>
            </a:r>
          </a:p>
          <a:p>
            <a:pPr marL="870584" lvl="1" indent="-286385">
              <a:spcBef>
                <a:spcPts val="405"/>
              </a:spcBef>
              <a:buChar char="–"/>
              <a:tabLst>
                <a:tab pos="413384" algn="l"/>
                <a:tab pos="414020" algn="l"/>
              </a:tabLst>
            </a:pPr>
            <a:r>
              <a:rPr sz="1400" spc="-5" dirty="0">
                <a:latin typeface="Calibri"/>
                <a:cs typeface="Calibri"/>
              </a:rPr>
              <a:t>Receiving agent receives the transfer call as well as notes attached to the call</a:t>
            </a:r>
            <a:r>
              <a:rPr sz="1400" spc="1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record</a:t>
            </a:r>
            <a:endParaRPr sz="1400" dirty="0">
              <a:latin typeface="Calibri"/>
              <a:cs typeface="Calibri"/>
            </a:endParaRPr>
          </a:p>
          <a:p>
            <a:pPr marL="355600" marR="107314" indent="-342900">
              <a:lnSpc>
                <a:spcPct val="100000"/>
              </a:lnSpc>
              <a:spcBef>
                <a:spcPts val="455"/>
              </a:spcBef>
              <a:buFont typeface="Arial" panose="020B0604020202020204" pitchFamily="34" charset="0"/>
              <a:buChar char="•"/>
            </a:pPr>
            <a:r>
              <a:rPr lang="en-CA" sz="1600" spc="-5" dirty="0" smtClean="0">
                <a:latin typeface="Calibri"/>
                <a:cs typeface="Calibri"/>
              </a:rPr>
              <a:t>GLCCaaS</a:t>
            </a:r>
            <a:r>
              <a:rPr sz="1600" spc="-5" dirty="0" smtClean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Web </a:t>
            </a:r>
            <a:r>
              <a:rPr sz="1600" spc="-5" dirty="0">
                <a:latin typeface="Calibri"/>
                <a:cs typeface="Calibri"/>
              </a:rPr>
              <a:t>Chat will initiate </a:t>
            </a:r>
            <a:r>
              <a:rPr sz="1600" dirty="0">
                <a:latin typeface="Calibri"/>
                <a:cs typeface="Calibri"/>
              </a:rPr>
              <a:t>a Screen Pop </a:t>
            </a:r>
            <a:r>
              <a:rPr sz="1600" spc="-5" dirty="0">
                <a:latin typeface="Calibri"/>
                <a:cs typeface="Calibri"/>
              </a:rPr>
              <a:t>for </a:t>
            </a:r>
            <a:r>
              <a:rPr sz="1600" dirty="0">
                <a:latin typeface="Calibri"/>
                <a:cs typeface="Calibri"/>
              </a:rPr>
              <a:t>the </a:t>
            </a:r>
            <a:r>
              <a:rPr sz="1600" spc="-5" dirty="0">
                <a:latin typeface="Calibri"/>
                <a:cs typeface="Calibri"/>
              </a:rPr>
              <a:t>Salesforce </a:t>
            </a:r>
            <a:r>
              <a:rPr sz="1600" dirty="0">
                <a:latin typeface="Calibri"/>
                <a:cs typeface="Calibri"/>
              </a:rPr>
              <a:t>account </a:t>
            </a:r>
            <a:r>
              <a:rPr sz="1600" spc="-5" dirty="0">
                <a:latin typeface="Calibri"/>
                <a:cs typeface="Calibri"/>
              </a:rPr>
              <a:t>based  on Caller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Name</a:t>
            </a:r>
          </a:p>
          <a:p>
            <a:pPr marL="355600" marR="372110" indent="-342900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Char char="•"/>
            </a:pPr>
            <a:r>
              <a:rPr sz="1600" spc="-5" dirty="0">
                <a:latin typeface="Calibri"/>
                <a:cs typeface="Calibri"/>
              </a:rPr>
              <a:t>Salesforce Email </a:t>
            </a:r>
            <a:r>
              <a:rPr sz="1600" dirty="0">
                <a:latin typeface="Calibri"/>
                <a:cs typeface="Calibri"/>
              </a:rPr>
              <a:t>can </a:t>
            </a:r>
            <a:r>
              <a:rPr sz="1600" spc="-5" dirty="0">
                <a:latin typeface="Calibri"/>
                <a:cs typeface="Calibri"/>
              </a:rPr>
              <a:t>be forwarded </a:t>
            </a:r>
            <a:r>
              <a:rPr sz="1600" dirty="0">
                <a:latin typeface="Calibri"/>
                <a:cs typeface="Calibri"/>
              </a:rPr>
              <a:t>to </a:t>
            </a:r>
            <a:r>
              <a:rPr lang="en-CA" sz="1600" spc="-5" dirty="0" smtClean="0">
                <a:latin typeface="Calibri"/>
                <a:cs typeface="Calibri"/>
              </a:rPr>
              <a:t>GLCCaaS</a:t>
            </a:r>
            <a:r>
              <a:rPr sz="1600" spc="-5" dirty="0" smtClean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for </a:t>
            </a:r>
            <a:r>
              <a:rPr sz="1600" dirty="0">
                <a:latin typeface="Calibri"/>
                <a:cs typeface="Calibri"/>
              </a:rPr>
              <a:t>routing, </a:t>
            </a:r>
            <a:r>
              <a:rPr sz="1600" spc="-5" dirty="0">
                <a:latin typeface="Calibri"/>
                <a:cs typeface="Calibri"/>
              </a:rPr>
              <a:t>distribution </a:t>
            </a:r>
            <a:r>
              <a:rPr sz="1600" dirty="0">
                <a:latin typeface="Calibri"/>
                <a:cs typeface="Calibri"/>
              </a:rPr>
              <a:t>and  </a:t>
            </a:r>
            <a:r>
              <a:rPr sz="1600" spc="-5" dirty="0">
                <a:latin typeface="Calibri"/>
                <a:cs typeface="Calibri"/>
              </a:rPr>
              <a:t>response</a:t>
            </a:r>
            <a:endParaRPr sz="1600" dirty="0">
              <a:latin typeface="Calibri"/>
              <a:cs typeface="Calibri"/>
            </a:endParaRPr>
          </a:p>
          <a:p>
            <a:pPr marL="870584" lvl="1" indent="-286385">
              <a:spcBef>
                <a:spcPts val="414"/>
              </a:spcBef>
              <a:buChar char="–"/>
              <a:tabLst>
                <a:tab pos="413384" algn="l"/>
                <a:tab pos="414020" algn="l"/>
              </a:tabLst>
            </a:pPr>
            <a:r>
              <a:rPr sz="1400" spc="-5" dirty="0">
                <a:latin typeface="Calibri"/>
                <a:cs typeface="Calibri"/>
              </a:rPr>
              <a:t>Email is </a:t>
            </a:r>
            <a:r>
              <a:rPr sz="1400" spc="-10" dirty="0">
                <a:latin typeface="Calibri"/>
                <a:cs typeface="Calibri"/>
              </a:rPr>
              <a:t>stored </a:t>
            </a:r>
            <a:r>
              <a:rPr sz="1400" spc="-5" dirty="0">
                <a:latin typeface="Calibri"/>
                <a:cs typeface="Calibri"/>
              </a:rPr>
              <a:t>in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Salesforce</a:t>
            </a:r>
            <a:endParaRPr sz="1400" dirty="0">
              <a:latin typeface="Calibri"/>
              <a:cs typeface="Calibri"/>
            </a:endParaRPr>
          </a:p>
          <a:p>
            <a:pPr marL="870584" lvl="1" indent="-286385">
              <a:spcBef>
                <a:spcPts val="380"/>
              </a:spcBef>
              <a:buChar char="–"/>
              <a:tabLst>
                <a:tab pos="413384" algn="l"/>
                <a:tab pos="414020" algn="l"/>
              </a:tabLst>
            </a:pPr>
            <a:r>
              <a:rPr sz="1400" spc="-10" dirty="0">
                <a:latin typeface="Calibri"/>
                <a:cs typeface="Calibri"/>
              </a:rPr>
              <a:t>Once </a:t>
            </a:r>
            <a:r>
              <a:rPr sz="1400" spc="-5" dirty="0">
                <a:latin typeface="Calibri"/>
                <a:cs typeface="Calibri"/>
              </a:rPr>
              <a:t>agent </a:t>
            </a:r>
            <a:r>
              <a:rPr sz="1400" spc="-10" dirty="0">
                <a:latin typeface="Calibri"/>
                <a:cs typeface="Calibri"/>
              </a:rPr>
              <a:t>answers </a:t>
            </a:r>
            <a:r>
              <a:rPr sz="1400" spc="-5" dirty="0">
                <a:latin typeface="Calibri"/>
                <a:cs typeface="Calibri"/>
              </a:rPr>
              <a:t>email application data on email is </a:t>
            </a:r>
            <a:r>
              <a:rPr sz="1400" spc="-10" dirty="0">
                <a:latin typeface="Calibri"/>
                <a:cs typeface="Calibri"/>
              </a:rPr>
              <a:t>passed from </a:t>
            </a:r>
            <a:r>
              <a:rPr lang="en-CA" sz="1400" spc="-10" dirty="0" smtClean="0">
                <a:latin typeface="Calibri"/>
                <a:cs typeface="Calibri"/>
              </a:rPr>
              <a:t>GLCCaaS</a:t>
            </a:r>
            <a:r>
              <a:rPr sz="1400" spc="-10" dirty="0" smtClean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</a:t>
            </a:r>
            <a:r>
              <a:rPr sz="1400" spc="1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Salesforce</a:t>
            </a:r>
            <a:endParaRPr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40290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2021104" y="1268760"/>
            <a:ext cx="5101793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smtClean="0"/>
              <a:t>Salesforce Connector</a:t>
            </a:r>
            <a:r>
              <a:rPr lang="en-CA" sz="2800" spc="-140" dirty="0" smtClean="0"/>
              <a:t> </a:t>
            </a:r>
            <a:r>
              <a:rPr lang="en-CA" sz="2800" dirty="0" smtClean="0"/>
              <a:t>Architecture</a:t>
            </a:r>
            <a:endParaRPr lang="en-CA" sz="2800" dirty="0"/>
          </a:p>
        </p:txBody>
      </p:sp>
      <p:sp>
        <p:nvSpPr>
          <p:cNvPr id="4" name="object 4"/>
          <p:cNvSpPr txBox="1"/>
          <p:nvPr/>
        </p:nvSpPr>
        <p:spPr>
          <a:xfrm>
            <a:off x="1976755" y="1790501"/>
            <a:ext cx="519049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latin typeface="Calibri"/>
                <a:cs typeface="Calibri"/>
              </a:rPr>
              <a:t>Integration uses standard Salesforce Open CTI</a:t>
            </a:r>
            <a:r>
              <a:rPr spc="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interface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64004" y="2152332"/>
            <a:ext cx="7015993" cy="3823407"/>
            <a:chOff x="881158" y="1864300"/>
            <a:chExt cx="7015993" cy="3823407"/>
          </a:xfrm>
        </p:grpSpPr>
        <p:sp>
          <p:nvSpPr>
            <p:cNvPr id="6" name="object 54"/>
            <p:cNvSpPr/>
            <p:nvPr/>
          </p:nvSpPr>
          <p:spPr>
            <a:xfrm>
              <a:off x="3203826" y="2293244"/>
              <a:ext cx="1547388" cy="10971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6"/>
            <p:cNvSpPr txBox="1"/>
            <p:nvPr/>
          </p:nvSpPr>
          <p:spPr>
            <a:xfrm>
              <a:off x="881158" y="1864300"/>
              <a:ext cx="4250690" cy="1506181"/>
            </a:xfrm>
            <a:prstGeom prst="rect">
              <a:avLst/>
            </a:prstGeom>
          </p:spPr>
          <p:txBody>
            <a:bodyPr vert="horz" wrap="square" lIns="0" tIns="61594" rIns="0" bIns="0" rtlCol="0">
              <a:spAutoFit/>
            </a:bodyPr>
            <a:lstStyle/>
            <a:p>
              <a:pPr marL="299085" indent="-286385">
                <a:lnSpc>
                  <a:spcPct val="100000"/>
                </a:lnSpc>
                <a:spcBef>
                  <a:spcPts val="484"/>
                </a:spcBef>
                <a:buChar char="–"/>
                <a:tabLst>
                  <a:tab pos="299085" algn="l"/>
                  <a:tab pos="299720" algn="l"/>
                </a:tabLst>
              </a:pPr>
              <a:r>
                <a:rPr sz="1600" spc="-10" dirty="0">
                  <a:latin typeface="Calibri"/>
                  <a:cs typeface="Calibri"/>
                </a:rPr>
                <a:t>Server </a:t>
              </a:r>
              <a:r>
                <a:rPr sz="1600" spc="-5" dirty="0">
                  <a:latin typeface="Calibri"/>
                  <a:cs typeface="Calibri"/>
                </a:rPr>
                <a:t>side integration from Sales </a:t>
              </a:r>
              <a:r>
                <a:rPr sz="1600" spc="-10" dirty="0">
                  <a:latin typeface="Calibri"/>
                  <a:cs typeface="Calibri"/>
                </a:rPr>
                <a:t>force </a:t>
              </a:r>
              <a:r>
                <a:rPr sz="1600" spc="-5" dirty="0">
                  <a:latin typeface="Calibri"/>
                  <a:cs typeface="Calibri"/>
                </a:rPr>
                <a:t>to</a:t>
              </a:r>
              <a:r>
                <a:rPr sz="1600" spc="114" dirty="0">
                  <a:latin typeface="Calibri"/>
                  <a:cs typeface="Calibri"/>
                </a:rPr>
                <a:t> </a:t>
              </a:r>
              <a:r>
                <a:rPr lang="en-CA" sz="1600" spc="-10" dirty="0" smtClean="0">
                  <a:latin typeface="Calibri"/>
                  <a:cs typeface="Calibri"/>
                </a:rPr>
                <a:t>GLCCaaS</a:t>
              </a:r>
              <a:endParaRPr sz="1600" dirty="0">
                <a:latin typeface="Calibri"/>
                <a:cs typeface="Calibri"/>
              </a:endParaRPr>
            </a:p>
            <a:p>
              <a:pPr marL="299085" indent="-286385">
                <a:lnSpc>
                  <a:spcPct val="100000"/>
                </a:lnSpc>
                <a:spcBef>
                  <a:spcPts val="380"/>
                </a:spcBef>
                <a:buChar char="–"/>
                <a:tabLst>
                  <a:tab pos="299085" algn="l"/>
                  <a:tab pos="299720" algn="l"/>
                </a:tabLst>
              </a:pPr>
              <a:r>
                <a:rPr sz="1600" spc="-10" dirty="0">
                  <a:latin typeface="Calibri"/>
                  <a:cs typeface="Calibri"/>
                </a:rPr>
                <a:t>Open CTI </a:t>
              </a:r>
              <a:r>
                <a:rPr sz="1600" spc="-5" dirty="0">
                  <a:latin typeface="Calibri"/>
                  <a:cs typeface="Calibri"/>
                </a:rPr>
                <a:t>is Java</a:t>
              </a:r>
              <a:r>
                <a:rPr sz="1600" spc="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script</a:t>
              </a:r>
              <a:endParaRPr sz="1600" dirty="0">
                <a:latin typeface="Calibri"/>
                <a:cs typeface="Calibri"/>
              </a:endParaRPr>
            </a:p>
            <a:p>
              <a:pPr marR="2056764" algn="ctr">
                <a:lnSpc>
                  <a:spcPct val="100000"/>
                </a:lnSpc>
              </a:pPr>
              <a:r>
                <a:rPr sz="1600" spc="-10" dirty="0">
                  <a:latin typeface="Calibri"/>
                  <a:cs typeface="Calibri"/>
                </a:rPr>
                <a:t>running </a:t>
              </a:r>
              <a:r>
                <a:rPr sz="1600" spc="-5" dirty="0">
                  <a:latin typeface="Calibri"/>
                  <a:cs typeface="Calibri"/>
                </a:rPr>
                <a:t>from </a:t>
              </a:r>
              <a:r>
                <a:rPr sz="1600" spc="-5" dirty="0" smtClean="0">
                  <a:latin typeface="Calibri"/>
                  <a:cs typeface="Calibri"/>
                </a:rPr>
                <a:t>client</a:t>
              </a:r>
              <a:endParaRPr lang="en-CA" sz="1600" dirty="0">
                <a:latin typeface="Calibri"/>
                <a:cs typeface="Calibri"/>
              </a:endParaRPr>
            </a:p>
            <a:p>
              <a:pPr marR="2056764">
                <a:lnSpc>
                  <a:spcPct val="100000"/>
                </a:lnSpc>
              </a:pPr>
              <a:endParaRPr lang="en-CA" sz="1600" b="1" dirty="0">
                <a:latin typeface="Calibri"/>
                <a:cs typeface="Arial"/>
              </a:endParaRPr>
            </a:p>
            <a:p>
              <a:pPr marR="2056764">
                <a:lnSpc>
                  <a:spcPct val="100000"/>
                </a:lnSpc>
              </a:pPr>
              <a:r>
                <a:rPr sz="1050" b="1" dirty="0" smtClean="0">
                  <a:latin typeface="Arial"/>
                  <a:cs typeface="Arial"/>
                </a:rPr>
                <a:t>Salesforce.com</a:t>
              </a:r>
              <a:endParaRPr sz="1050" dirty="0">
                <a:latin typeface="Arial"/>
                <a:cs typeface="Arial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924082" y="2037510"/>
              <a:ext cx="4973069" cy="3650197"/>
              <a:chOff x="2675428" y="1654239"/>
              <a:chExt cx="5470376" cy="4416739"/>
            </a:xfrm>
          </p:grpSpPr>
          <p:sp>
            <p:nvSpPr>
              <p:cNvPr id="9" name="object 6"/>
              <p:cNvSpPr/>
              <p:nvPr/>
            </p:nvSpPr>
            <p:spPr>
              <a:xfrm>
                <a:off x="5196864" y="1654239"/>
                <a:ext cx="2948940" cy="1896745"/>
              </a:xfrm>
              <a:custGeom>
                <a:avLst/>
                <a:gdLst/>
                <a:ahLst/>
                <a:cxnLst/>
                <a:rect l="l" t="t" r="r" b="b"/>
                <a:pathLst>
                  <a:path w="2948940" h="1896745">
                    <a:moveTo>
                      <a:pt x="2826734" y="0"/>
                    </a:moveTo>
                    <a:lnTo>
                      <a:pt x="121813" y="0"/>
                    </a:lnTo>
                    <a:lnTo>
                      <a:pt x="74383" y="9589"/>
                    </a:lnTo>
                    <a:lnTo>
                      <a:pt x="35665" y="35731"/>
                    </a:lnTo>
                    <a:lnTo>
                      <a:pt x="9567" y="74491"/>
                    </a:lnTo>
                    <a:lnTo>
                      <a:pt x="0" y="121930"/>
                    </a:lnTo>
                    <a:lnTo>
                      <a:pt x="0" y="1774490"/>
                    </a:lnTo>
                    <a:lnTo>
                      <a:pt x="9567" y="1821965"/>
                    </a:lnTo>
                    <a:lnTo>
                      <a:pt x="35665" y="1860721"/>
                    </a:lnTo>
                    <a:lnTo>
                      <a:pt x="74383" y="1886843"/>
                    </a:lnTo>
                    <a:lnTo>
                      <a:pt x="121813" y="1896420"/>
                    </a:lnTo>
                    <a:lnTo>
                      <a:pt x="2826734" y="1896420"/>
                    </a:lnTo>
                    <a:lnTo>
                      <a:pt x="2874128" y="1886843"/>
                    </a:lnTo>
                    <a:lnTo>
                      <a:pt x="2912850" y="1860721"/>
                    </a:lnTo>
                    <a:lnTo>
                      <a:pt x="2938968" y="1821966"/>
                    </a:lnTo>
                    <a:lnTo>
                      <a:pt x="2948548" y="1774490"/>
                    </a:lnTo>
                    <a:lnTo>
                      <a:pt x="2948548" y="121930"/>
                    </a:lnTo>
                    <a:lnTo>
                      <a:pt x="2938968" y="74491"/>
                    </a:lnTo>
                    <a:lnTo>
                      <a:pt x="2912850" y="35731"/>
                    </a:lnTo>
                    <a:lnTo>
                      <a:pt x="2874128" y="9589"/>
                    </a:lnTo>
                    <a:lnTo>
                      <a:pt x="2826734" y="0"/>
                    </a:lnTo>
                    <a:close/>
                  </a:path>
                </a:pathLst>
              </a:custGeom>
              <a:solidFill>
                <a:srgbClr val="E8EDF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7"/>
              <p:cNvSpPr/>
              <p:nvPr/>
            </p:nvSpPr>
            <p:spPr>
              <a:xfrm>
                <a:off x="5195244" y="1654239"/>
                <a:ext cx="2948940" cy="1896745"/>
              </a:xfrm>
              <a:custGeom>
                <a:avLst/>
                <a:gdLst/>
                <a:ahLst/>
                <a:cxnLst/>
                <a:rect l="l" t="t" r="r" b="b"/>
                <a:pathLst>
                  <a:path w="2948940" h="1896745">
                    <a:moveTo>
                      <a:pt x="2826734" y="1896420"/>
                    </a:moveTo>
                    <a:lnTo>
                      <a:pt x="2874128" y="1886843"/>
                    </a:lnTo>
                    <a:lnTo>
                      <a:pt x="2912850" y="1860721"/>
                    </a:lnTo>
                    <a:lnTo>
                      <a:pt x="2938968" y="1821966"/>
                    </a:lnTo>
                    <a:lnTo>
                      <a:pt x="2948548" y="1774490"/>
                    </a:lnTo>
                    <a:lnTo>
                      <a:pt x="2948548" y="121930"/>
                    </a:lnTo>
                    <a:lnTo>
                      <a:pt x="2938968" y="74491"/>
                    </a:lnTo>
                    <a:lnTo>
                      <a:pt x="2912850" y="35731"/>
                    </a:lnTo>
                    <a:lnTo>
                      <a:pt x="2874128" y="9589"/>
                    </a:lnTo>
                    <a:lnTo>
                      <a:pt x="2826734" y="0"/>
                    </a:lnTo>
                    <a:lnTo>
                      <a:pt x="121813" y="0"/>
                    </a:lnTo>
                    <a:lnTo>
                      <a:pt x="74383" y="9589"/>
                    </a:lnTo>
                    <a:lnTo>
                      <a:pt x="35665" y="35731"/>
                    </a:lnTo>
                    <a:lnTo>
                      <a:pt x="9567" y="74491"/>
                    </a:lnTo>
                    <a:lnTo>
                      <a:pt x="0" y="121930"/>
                    </a:lnTo>
                    <a:lnTo>
                      <a:pt x="0" y="1774490"/>
                    </a:lnTo>
                    <a:lnTo>
                      <a:pt x="9567" y="1821965"/>
                    </a:lnTo>
                    <a:lnTo>
                      <a:pt x="35665" y="1860721"/>
                    </a:lnTo>
                    <a:lnTo>
                      <a:pt x="74383" y="1886843"/>
                    </a:lnTo>
                    <a:lnTo>
                      <a:pt x="121813" y="1896420"/>
                    </a:lnTo>
                    <a:lnTo>
                      <a:pt x="2826734" y="1896420"/>
                    </a:lnTo>
                    <a:close/>
                  </a:path>
                </a:pathLst>
              </a:custGeom>
              <a:ln w="645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8"/>
              <p:cNvSpPr txBox="1"/>
              <p:nvPr/>
            </p:nvSpPr>
            <p:spPr>
              <a:xfrm>
                <a:off x="5971129" y="1780826"/>
                <a:ext cx="1380490" cy="314997"/>
              </a:xfrm>
              <a:prstGeom prst="rect">
                <a:avLst/>
              </a:prstGeom>
            </p:spPr>
            <p:txBody>
              <a:bodyPr vert="horz" wrap="square" lIns="0" tIns="1397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10"/>
                  </a:spcBef>
                </a:pPr>
                <a:r>
                  <a:rPr sz="800" b="1" dirty="0">
                    <a:latin typeface="Arial"/>
                    <a:cs typeface="Arial"/>
                  </a:rPr>
                  <a:t>Hosting </a:t>
                </a:r>
                <a:r>
                  <a:rPr lang="en-CA" sz="800" b="1" spc="0" dirty="0" smtClean="0">
                    <a:latin typeface="Arial"/>
                    <a:cs typeface="Arial"/>
                  </a:rPr>
                  <a:t>GLCCaaS</a:t>
                </a:r>
                <a:r>
                  <a:rPr sz="800" b="1" spc="-30" dirty="0" smtClean="0">
                    <a:latin typeface="Arial"/>
                    <a:cs typeface="Arial"/>
                  </a:rPr>
                  <a:t> </a:t>
                </a:r>
                <a:r>
                  <a:rPr sz="800" b="1" dirty="0">
                    <a:latin typeface="Arial"/>
                    <a:cs typeface="Arial"/>
                  </a:rPr>
                  <a:t>Environment</a:t>
                </a:r>
                <a:endParaRPr sz="800" dirty="0">
                  <a:latin typeface="Arial"/>
                  <a:cs typeface="Arial"/>
                </a:endParaRPr>
              </a:p>
            </p:txBody>
          </p:sp>
          <p:sp>
            <p:nvSpPr>
              <p:cNvPr id="12" name="object 9"/>
              <p:cNvSpPr/>
              <p:nvPr/>
            </p:nvSpPr>
            <p:spPr>
              <a:xfrm>
                <a:off x="6977940" y="2268685"/>
                <a:ext cx="536084" cy="291704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10"/>
              <p:cNvSpPr/>
              <p:nvPr/>
            </p:nvSpPr>
            <p:spPr>
              <a:xfrm>
                <a:off x="6977940" y="2268685"/>
                <a:ext cx="536575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536575" h="292100">
                    <a:moveTo>
                      <a:pt x="203481" y="291704"/>
                    </a:moveTo>
                    <a:lnTo>
                      <a:pt x="536084" y="110572"/>
                    </a:lnTo>
                    <a:lnTo>
                      <a:pt x="329937" y="0"/>
                    </a:lnTo>
                    <a:lnTo>
                      <a:pt x="0" y="179927"/>
                    </a:lnTo>
                    <a:lnTo>
                      <a:pt x="33682" y="212319"/>
                    </a:lnTo>
                    <a:lnTo>
                      <a:pt x="71432" y="240002"/>
                    </a:lnTo>
                    <a:lnTo>
                      <a:pt x="112699" y="262667"/>
                    </a:lnTo>
                    <a:lnTo>
                      <a:pt x="156928" y="280004"/>
                    </a:lnTo>
                    <a:lnTo>
                      <a:pt x="203567" y="291704"/>
                    </a:lnTo>
                  </a:path>
                </a:pathLst>
              </a:custGeom>
              <a:ln w="645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1"/>
              <p:cNvSpPr/>
              <p:nvPr/>
            </p:nvSpPr>
            <p:spPr>
              <a:xfrm>
                <a:off x="6978112" y="2448096"/>
                <a:ext cx="203395" cy="565940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2"/>
              <p:cNvSpPr/>
              <p:nvPr/>
            </p:nvSpPr>
            <p:spPr>
              <a:xfrm>
                <a:off x="6978112" y="2448096"/>
                <a:ext cx="203835" cy="566420"/>
              </a:xfrm>
              <a:custGeom>
                <a:avLst/>
                <a:gdLst/>
                <a:ahLst/>
                <a:cxnLst/>
                <a:rect l="l" t="t" r="r" b="b"/>
                <a:pathLst>
                  <a:path w="203834" h="566419">
                    <a:moveTo>
                      <a:pt x="203395" y="112293"/>
                    </a:moveTo>
                    <a:lnTo>
                      <a:pt x="156700" y="100606"/>
                    </a:lnTo>
                    <a:lnTo>
                      <a:pt x="112427" y="83211"/>
                    </a:lnTo>
                    <a:lnTo>
                      <a:pt x="71161" y="60430"/>
                    </a:lnTo>
                    <a:lnTo>
                      <a:pt x="33490" y="32586"/>
                    </a:lnTo>
                    <a:lnTo>
                      <a:pt x="0" y="0"/>
                    </a:lnTo>
                    <a:lnTo>
                      <a:pt x="0" y="462596"/>
                    </a:lnTo>
                    <a:lnTo>
                      <a:pt x="34019" y="493400"/>
                    </a:lnTo>
                    <a:lnTo>
                      <a:pt x="71941" y="519430"/>
                    </a:lnTo>
                    <a:lnTo>
                      <a:pt x="113194" y="540392"/>
                    </a:lnTo>
                    <a:lnTo>
                      <a:pt x="157203" y="555993"/>
                    </a:lnTo>
                    <a:lnTo>
                      <a:pt x="203395" y="565940"/>
                    </a:lnTo>
                    <a:lnTo>
                      <a:pt x="203309" y="112293"/>
                    </a:lnTo>
                  </a:path>
                </a:pathLst>
              </a:custGeom>
              <a:ln w="6454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3"/>
              <p:cNvSpPr/>
              <p:nvPr/>
            </p:nvSpPr>
            <p:spPr>
              <a:xfrm>
                <a:off x="7181422" y="2379257"/>
                <a:ext cx="332602" cy="634262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4"/>
              <p:cNvSpPr/>
              <p:nvPr/>
            </p:nvSpPr>
            <p:spPr>
              <a:xfrm>
                <a:off x="7181422" y="2379257"/>
                <a:ext cx="332740" cy="634365"/>
              </a:xfrm>
              <a:custGeom>
                <a:avLst/>
                <a:gdLst/>
                <a:ahLst/>
                <a:cxnLst/>
                <a:rect l="l" t="t" r="r" b="b"/>
                <a:pathLst>
                  <a:path w="332740" h="634364">
                    <a:moveTo>
                      <a:pt x="0" y="181131"/>
                    </a:moveTo>
                    <a:lnTo>
                      <a:pt x="0" y="634262"/>
                    </a:lnTo>
                    <a:lnTo>
                      <a:pt x="332602" y="454851"/>
                    </a:lnTo>
                    <a:lnTo>
                      <a:pt x="332602" y="0"/>
                    </a:lnTo>
                    <a:lnTo>
                      <a:pt x="0" y="181131"/>
                    </a:lnTo>
                    <a:close/>
                  </a:path>
                </a:pathLst>
              </a:custGeom>
              <a:ln w="645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15"/>
              <p:cNvSpPr/>
              <p:nvPr/>
            </p:nvSpPr>
            <p:spPr>
              <a:xfrm>
                <a:off x="6977940" y="2268685"/>
                <a:ext cx="536575" cy="745490"/>
              </a:xfrm>
              <a:custGeom>
                <a:avLst/>
                <a:gdLst/>
                <a:ahLst/>
                <a:cxnLst/>
                <a:rect l="l" t="t" r="r" b="b"/>
                <a:pathLst>
                  <a:path w="536575" h="745489">
                    <a:moveTo>
                      <a:pt x="536084" y="110486"/>
                    </a:moveTo>
                    <a:lnTo>
                      <a:pt x="329937" y="0"/>
                    </a:lnTo>
                    <a:lnTo>
                      <a:pt x="0" y="179927"/>
                    </a:lnTo>
                    <a:lnTo>
                      <a:pt x="171" y="642007"/>
                    </a:lnTo>
                    <a:lnTo>
                      <a:pt x="34191" y="672811"/>
                    </a:lnTo>
                    <a:lnTo>
                      <a:pt x="72113" y="698836"/>
                    </a:lnTo>
                    <a:lnTo>
                      <a:pt x="113366" y="719785"/>
                    </a:lnTo>
                    <a:lnTo>
                      <a:pt x="157375" y="735360"/>
                    </a:lnTo>
                    <a:lnTo>
                      <a:pt x="203567" y="745265"/>
                    </a:lnTo>
                    <a:lnTo>
                      <a:pt x="536084" y="565424"/>
                    </a:lnTo>
                    <a:lnTo>
                      <a:pt x="536084" y="110486"/>
                    </a:lnTo>
                    <a:close/>
                  </a:path>
                </a:pathLst>
              </a:custGeom>
              <a:ln w="85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16"/>
              <p:cNvSpPr/>
              <p:nvPr/>
            </p:nvSpPr>
            <p:spPr>
              <a:xfrm>
                <a:off x="7055257" y="2728718"/>
                <a:ext cx="32613" cy="40883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17"/>
              <p:cNvSpPr/>
              <p:nvPr/>
            </p:nvSpPr>
            <p:spPr>
              <a:xfrm>
                <a:off x="7055257" y="2728719"/>
                <a:ext cx="33020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020" h="41275">
                    <a:moveTo>
                      <a:pt x="30914" y="15125"/>
                    </a:moveTo>
                    <a:lnTo>
                      <a:pt x="26970" y="7782"/>
                    </a:lnTo>
                    <a:lnTo>
                      <a:pt x="21543" y="2584"/>
                    </a:lnTo>
                    <a:lnTo>
                      <a:pt x="15343" y="0"/>
                    </a:lnTo>
                    <a:lnTo>
                      <a:pt x="9078" y="497"/>
                    </a:lnTo>
                    <a:lnTo>
                      <a:pt x="3946" y="4122"/>
                    </a:lnTo>
                    <a:lnTo>
                      <a:pt x="836" y="10070"/>
                    </a:lnTo>
                    <a:lnTo>
                      <a:pt x="0" y="17535"/>
                    </a:lnTo>
                    <a:lnTo>
                      <a:pt x="1685" y="25709"/>
                    </a:lnTo>
                    <a:lnTo>
                      <a:pt x="5679" y="33101"/>
                    </a:lnTo>
                    <a:lnTo>
                      <a:pt x="11131" y="38315"/>
                    </a:lnTo>
                    <a:lnTo>
                      <a:pt x="17340" y="40883"/>
                    </a:lnTo>
                    <a:lnTo>
                      <a:pt x="23607" y="40337"/>
                    </a:lnTo>
                    <a:lnTo>
                      <a:pt x="28726" y="36713"/>
                    </a:lnTo>
                    <a:lnTo>
                      <a:pt x="31806" y="30764"/>
                    </a:lnTo>
                    <a:lnTo>
                      <a:pt x="32613" y="23300"/>
                    </a:lnTo>
                    <a:lnTo>
                      <a:pt x="30914" y="15125"/>
                    </a:lnTo>
                    <a:close/>
                  </a:path>
                </a:pathLst>
              </a:custGeom>
              <a:ln w="645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18"/>
              <p:cNvSpPr/>
              <p:nvPr/>
            </p:nvSpPr>
            <p:spPr>
              <a:xfrm>
                <a:off x="7007722" y="2819263"/>
                <a:ext cx="143918" cy="132433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19"/>
              <p:cNvSpPr/>
              <p:nvPr/>
            </p:nvSpPr>
            <p:spPr>
              <a:xfrm>
                <a:off x="7005363" y="2535349"/>
                <a:ext cx="149225" cy="83185"/>
              </a:xfrm>
              <a:custGeom>
                <a:avLst/>
                <a:gdLst/>
                <a:ahLst/>
                <a:cxnLst/>
                <a:rect l="l" t="t" r="r" b="b"/>
                <a:pathLst>
                  <a:path w="149225" h="83185">
                    <a:moveTo>
                      <a:pt x="5845" y="0"/>
                    </a:moveTo>
                    <a:lnTo>
                      <a:pt x="3008" y="86"/>
                    </a:lnTo>
                    <a:lnTo>
                      <a:pt x="1289" y="1807"/>
                    </a:lnTo>
                    <a:lnTo>
                      <a:pt x="429" y="2753"/>
                    </a:lnTo>
                    <a:lnTo>
                      <a:pt x="0" y="3958"/>
                    </a:lnTo>
                    <a:lnTo>
                      <a:pt x="85" y="5248"/>
                    </a:lnTo>
                    <a:lnTo>
                      <a:pt x="429" y="8174"/>
                    </a:lnTo>
                    <a:lnTo>
                      <a:pt x="2235" y="10842"/>
                    </a:lnTo>
                    <a:lnTo>
                      <a:pt x="4986" y="12390"/>
                    </a:lnTo>
                    <a:lnTo>
                      <a:pt x="35941" y="35481"/>
                    </a:lnTo>
                    <a:lnTo>
                      <a:pt x="69396" y="55070"/>
                    </a:lnTo>
                    <a:lnTo>
                      <a:pt x="105010" y="70981"/>
                    </a:lnTo>
                    <a:lnTo>
                      <a:pt x="142445" y="83036"/>
                    </a:lnTo>
                    <a:lnTo>
                      <a:pt x="146228" y="82262"/>
                    </a:lnTo>
                    <a:lnTo>
                      <a:pt x="148635" y="78734"/>
                    </a:lnTo>
                    <a:lnTo>
                      <a:pt x="147173" y="72710"/>
                    </a:lnTo>
                    <a:lnTo>
                      <a:pt x="145110" y="70731"/>
                    </a:lnTo>
                    <a:lnTo>
                      <a:pt x="142445" y="70215"/>
                    </a:lnTo>
                    <a:lnTo>
                      <a:pt x="105766" y="58578"/>
                    </a:lnTo>
                    <a:lnTo>
                      <a:pt x="70868" y="43142"/>
                    </a:lnTo>
                    <a:lnTo>
                      <a:pt x="38081" y="24076"/>
                    </a:lnTo>
                    <a:lnTo>
                      <a:pt x="7736" y="1548"/>
                    </a:lnTo>
                    <a:lnTo>
                      <a:pt x="584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20"/>
              <p:cNvSpPr/>
              <p:nvPr/>
            </p:nvSpPr>
            <p:spPr>
              <a:xfrm>
                <a:off x="7005363" y="2535349"/>
                <a:ext cx="149225" cy="83185"/>
              </a:xfrm>
              <a:custGeom>
                <a:avLst/>
                <a:gdLst/>
                <a:ahLst/>
                <a:cxnLst/>
                <a:rect l="l" t="t" r="r" b="b"/>
                <a:pathLst>
                  <a:path w="149225" h="83185">
                    <a:moveTo>
                      <a:pt x="4986" y="12390"/>
                    </a:moveTo>
                    <a:lnTo>
                      <a:pt x="35941" y="35481"/>
                    </a:lnTo>
                    <a:lnTo>
                      <a:pt x="69396" y="55070"/>
                    </a:lnTo>
                    <a:lnTo>
                      <a:pt x="105010" y="70981"/>
                    </a:lnTo>
                    <a:lnTo>
                      <a:pt x="142445" y="83036"/>
                    </a:lnTo>
                    <a:lnTo>
                      <a:pt x="146228" y="82262"/>
                    </a:lnTo>
                    <a:lnTo>
                      <a:pt x="148635" y="78734"/>
                    </a:lnTo>
                    <a:lnTo>
                      <a:pt x="147775" y="75206"/>
                    </a:lnTo>
                    <a:lnTo>
                      <a:pt x="147173" y="72710"/>
                    </a:lnTo>
                    <a:lnTo>
                      <a:pt x="145110" y="70731"/>
                    </a:lnTo>
                    <a:lnTo>
                      <a:pt x="142445" y="70215"/>
                    </a:lnTo>
                    <a:lnTo>
                      <a:pt x="105766" y="58578"/>
                    </a:lnTo>
                    <a:lnTo>
                      <a:pt x="70868" y="43142"/>
                    </a:lnTo>
                    <a:lnTo>
                      <a:pt x="38081" y="24076"/>
                    </a:lnTo>
                    <a:lnTo>
                      <a:pt x="7736" y="1548"/>
                    </a:lnTo>
                    <a:lnTo>
                      <a:pt x="5845" y="0"/>
                    </a:lnTo>
                    <a:lnTo>
                      <a:pt x="3008" y="86"/>
                    </a:lnTo>
                    <a:lnTo>
                      <a:pt x="1289" y="1807"/>
                    </a:lnTo>
                    <a:lnTo>
                      <a:pt x="429" y="2753"/>
                    </a:lnTo>
                    <a:lnTo>
                      <a:pt x="0" y="3958"/>
                    </a:lnTo>
                    <a:lnTo>
                      <a:pt x="85" y="5248"/>
                    </a:lnTo>
                    <a:lnTo>
                      <a:pt x="429" y="8174"/>
                    </a:lnTo>
                    <a:lnTo>
                      <a:pt x="2235" y="10842"/>
                    </a:lnTo>
                    <a:lnTo>
                      <a:pt x="4986" y="12390"/>
                    </a:lnTo>
                    <a:close/>
                  </a:path>
                </a:pathLst>
              </a:custGeom>
              <a:ln w="645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21"/>
              <p:cNvSpPr/>
              <p:nvPr/>
            </p:nvSpPr>
            <p:spPr>
              <a:xfrm>
                <a:off x="7049557" y="2575942"/>
                <a:ext cx="41858" cy="26438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22"/>
              <p:cNvSpPr/>
              <p:nvPr/>
            </p:nvSpPr>
            <p:spPr>
              <a:xfrm>
                <a:off x="7049557" y="2575942"/>
                <a:ext cx="41910" cy="26670"/>
              </a:xfrm>
              <a:custGeom>
                <a:avLst/>
                <a:gdLst/>
                <a:ahLst/>
                <a:cxnLst/>
                <a:rect l="l" t="t" r="r" b="b"/>
                <a:pathLst>
                  <a:path w="41909" h="26669">
                    <a:moveTo>
                      <a:pt x="41858" y="25749"/>
                    </a:moveTo>
                    <a:lnTo>
                      <a:pt x="33937" y="10895"/>
                    </a:lnTo>
                    <a:lnTo>
                      <a:pt x="23623" y="2108"/>
                    </a:lnTo>
                    <a:lnTo>
                      <a:pt x="12131" y="0"/>
                    </a:lnTo>
                    <a:lnTo>
                      <a:pt x="681" y="5184"/>
                    </a:lnTo>
                    <a:lnTo>
                      <a:pt x="0" y="11882"/>
                    </a:lnTo>
                    <a:lnTo>
                      <a:pt x="4388" y="17984"/>
                    </a:lnTo>
                    <a:lnTo>
                      <a:pt x="13048" y="22827"/>
                    </a:lnTo>
                    <a:lnTo>
                      <a:pt x="25181" y="25749"/>
                    </a:lnTo>
                    <a:lnTo>
                      <a:pt x="30683" y="26438"/>
                    </a:lnTo>
                    <a:lnTo>
                      <a:pt x="36442" y="26438"/>
                    </a:lnTo>
                    <a:lnTo>
                      <a:pt x="41858" y="25749"/>
                    </a:lnTo>
                    <a:close/>
                  </a:path>
                </a:pathLst>
              </a:custGeom>
              <a:ln w="645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23"/>
              <p:cNvSpPr/>
              <p:nvPr/>
            </p:nvSpPr>
            <p:spPr>
              <a:xfrm>
                <a:off x="7010951" y="2585429"/>
                <a:ext cx="137459" cy="106700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24"/>
              <p:cNvSpPr/>
              <p:nvPr/>
            </p:nvSpPr>
            <p:spPr>
              <a:xfrm>
                <a:off x="7010951" y="2592571"/>
                <a:ext cx="137795" cy="80010"/>
              </a:xfrm>
              <a:custGeom>
                <a:avLst/>
                <a:gdLst/>
                <a:ahLst/>
                <a:cxnLst/>
                <a:rect l="l" t="t" r="r" b="b"/>
                <a:pathLst>
                  <a:path w="137795" h="80010">
                    <a:moveTo>
                      <a:pt x="0" y="0"/>
                    </a:moveTo>
                    <a:lnTo>
                      <a:pt x="0" y="8949"/>
                    </a:lnTo>
                    <a:lnTo>
                      <a:pt x="30859" y="32196"/>
                    </a:lnTo>
                    <a:lnTo>
                      <a:pt x="64281" y="51854"/>
                    </a:lnTo>
                    <a:lnTo>
                      <a:pt x="99927" y="67721"/>
                    </a:lnTo>
                    <a:lnTo>
                      <a:pt x="137459" y="79594"/>
                    </a:lnTo>
                    <a:lnTo>
                      <a:pt x="137459" y="70645"/>
                    </a:lnTo>
                    <a:lnTo>
                      <a:pt x="100241" y="58167"/>
                    </a:lnTo>
                    <a:lnTo>
                      <a:pt x="64732" y="42131"/>
                    </a:lnTo>
                    <a:lnTo>
                      <a:pt x="31221" y="226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25"/>
              <p:cNvSpPr/>
              <p:nvPr/>
            </p:nvSpPr>
            <p:spPr>
              <a:xfrm>
                <a:off x="7010951" y="2584827"/>
                <a:ext cx="137795" cy="106680"/>
              </a:xfrm>
              <a:custGeom>
                <a:avLst/>
                <a:gdLst/>
                <a:ahLst/>
                <a:cxnLst/>
                <a:rect l="l" t="t" r="r" b="b"/>
                <a:pathLst>
                  <a:path w="137795" h="106680">
                    <a:moveTo>
                      <a:pt x="0" y="0"/>
                    </a:moveTo>
                    <a:lnTo>
                      <a:pt x="0" y="35968"/>
                    </a:lnTo>
                    <a:lnTo>
                      <a:pt x="31221" y="58707"/>
                    </a:lnTo>
                    <a:lnTo>
                      <a:pt x="64732" y="78164"/>
                    </a:lnTo>
                    <a:lnTo>
                      <a:pt x="100241" y="94184"/>
                    </a:lnTo>
                    <a:lnTo>
                      <a:pt x="137459" y="106613"/>
                    </a:lnTo>
                  </a:path>
                </a:pathLst>
              </a:custGeom>
              <a:ln w="64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26"/>
              <p:cNvSpPr/>
              <p:nvPr/>
            </p:nvSpPr>
            <p:spPr>
              <a:xfrm>
                <a:off x="7010951" y="2586118"/>
                <a:ext cx="137795" cy="106680"/>
              </a:xfrm>
              <a:custGeom>
                <a:avLst/>
                <a:gdLst/>
                <a:ahLst/>
                <a:cxnLst/>
                <a:rect l="l" t="t" r="r" b="b"/>
                <a:pathLst>
                  <a:path w="137795" h="106680">
                    <a:moveTo>
                      <a:pt x="137459" y="106613"/>
                    </a:moveTo>
                    <a:lnTo>
                      <a:pt x="137459" y="70645"/>
                    </a:lnTo>
                    <a:lnTo>
                      <a:pt x="100302" y="58022"/>
                    </a:lnTo>
                    <a:lnTo>
                      <a:pt x="64829" y="41937"/>
                    </a:lnTo>
                    <a:lnTo>
                      <a:pt x="31306" y="22546"/>
                    </a:lnTo>
                    <a:lnTo>
                      <a:pt x="0" y="0"/>
                    </a:lnTo>
                  </a:path>
                </a:pathLst>
              </a:custGeom>
              <a:ln w="645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27"/>
              <p:cNvSpPr txBox="1"/>
              <p:nvPr/>
            </p:nvSpPr>
            <p:spPr>
              <a:xfrm>
                <a:off x="7131240" y="3175197"/>
                <a:ext cx="191135" cy="149860"/>
              </a:xfrm>
              <a:prstGeom prst="rect">
                <a:avLst/>
              </a:prstGeom>
            </p:spPr>
            <p:txBody>
              <a:bodyPr vert="horz" wrap="square" lIns="0" tIns="1460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15"/>
                  </a:spcBef>
                </a:pPr>
                <a:r>
                  <a:rPr sz="800" spc="10" dirty="0">
                    <a:latin typeface="Arial"/>
                    <a:cs typeface="Arial"/>
                  </a:rPr>
                  <a:t>A</a:t>
                </a:r>
                <a:r>
                  <a:rPr sz="800" spc="-25" dirty="0">
                    <a:latin typeface="Arial"/>
                    <a:cs typeface="Arial"/>
                  </a:rPr>
                  <a:t>I</a:t>
                </a:r>
                <a:r>
                  <a:rPr sz="800" spc="0" dirty="0">
                    <a:latin typeface="Arial"/>
                    <a:cs typeface="Arial"/>
                  </a:rPr>
                  <a:t>S</a:t>
                </a:r>
                <a:endParaRPr sz="800">
                  <a:latin typeface="Arial"/>
                  <a:cs typeface="Arial"/>
                </a:endParaRPr>
              </a:p>
            </p:txBody>
          </p:sp>
          <p:sp>
            <p:nvSpPr>
              <p:cNvPr id="31" name="object 28"/>
              <p:cNvSpPr/>
              <p:nvPr/>
            </p:nvSpPr>
            <p:spPr>
              <a:xfrm>
                <a:off x="7221654" y="2363596"/>
                <a:ext cx="584826" cy="318206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29"/>
              <p:cNvSpPr/>
              <p:nvPr/>
            </p:nvSpPr>
            <p:spPr>
              <a:xfrm>
                <a:off x="7221654" y="2363596"/>
                <a:ext cx="584835" cy="318770"/>
              </a:xfrm>
              <a:custGeom>
                <a:avLst/>
                <a:gdLst/>
                <a:ahLst/>
                <a:cxnLst/>
                <a:rect l="l" t="t" r="r" b="b"/>
                <a:pathLst>
                  <a:path w="584834" h="318769">
                    <a:moveTo>
                      <a:pt x="221964" y="318206"/>
                    </a:moveTo>
                    <a:lnTo>
                      <a:pt x="584826" y="120553"/>
                    </a:lnTo>
                    <a:lnTo>
                      <a:pt x="359853" y="0"/>
                    </a:lnTo>
                    <a:lnTo>
                      <a:pt x="0" y="196190"/>
                    </a:lnTo>
                    <a:lnTo>
                      <a:pt x="36726" y="231530"/>
                    </a:lnTo>
                    <a:lnTo>
                      <a:pt x="77901" y="261741"/>
                    </a:lnTo>
                    <a:lnTo>
                      <a:pt x="122918" y="286483"/>
                    </a:lnTo>
                    <a:lnTo>
                      <a:pt x="171170" y="305418"/>
                    </a:lnTo>
                    <a:lnTo>
                      <a:pt x="222050" y="318206"/>
                    </a:lnTo>
                  </a:path>
                </a:pathLst>
              </a:custGeom>
              <a:ln w="645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30"/>
              <p:cNvSpPr/>
              <p:nvPr/>
            </p:nvSpPr>
            <p:spPr>
              <a:xfrm>
                <a:off x="7221740" y="2559270"/>
                <a:ext cx="221964" cy="617311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31"/>
              <p:cNvSpPr/>
              <p:nvPr/>
            </p:nvSpPr>
            <p:spPr>
              <a:xfrm>
                <a:off x="7221740" y="2559270"/>
                <a:ext cx="222250" cy="617855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617854">
                    <a:moveTo>
                      <a:pt x="221964" y="122532"/>
                    </a:moveTo>
                    <a:lnTo>
                      <a:pt x="170993" y="109756"/>
                    </a:lnTo>
                    <a:lnTo>
                      <a:pt x="122689" y="90763"/>
                    </a:lnTo>
                    <a:lnTo>
                      <a:pt x="77673" y="65906"/>
                    </a:lnTo>
                    <a:lnTo>
                      <a:pt x="36569" y="35534"/>
                    </a:lnTo>
                    <a:lnTo>
                      <a:pt x="0" y="0"/>
                    </a:lnTo>
                    <a:lnTo>
                      <a:pt x="0" y="504587"/>
                    </a:lnTo>
                    <a:lnTo>
                      <a:pt x="37146" y="538226"/>
                    </a:lnTo>
                    <a:lnTo>
                      <a:pt x="78539" y="566644"/>
                    </a:lnTo>
                    <a:lnTo>
                      <a:pt x="123555" y="589515"/>
                    </a:lnTo>
                    <a:lnTo>
                      <a:pt x="171571" y="606513"/>
                    </a:lnTo>
                    <a:lnTo>
                      <a:pt x="221964" y="617311"/>
                    </a:lnTo>
                    <a:lnTo>
                      <a:pt x="221878" y="122532"/>
                    </a:lnTo>
                  </a:path>
                </a:pathLst>
              </a:custGeom>
              <a:ln w="6454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32"/>
              <p:cNvSpPr/>
              <p:nvPr/>
            </p:nvSpPr>
            <p:spPr>
              <a:xfrm>
                <a:off x="7443618" y="2484150"/>
                <a:ext cx="362862" cy="691915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33"/>
              <p:cNvSpPr/>
              <p:nvPr/>
            </p:nvSpPr>
            <p:spPr>
              <a:xfrm>
                <a:off x="7443618" y="2484150"/>
                <a:ext cx="363220" cy="692150"/>
              </a:xfrm>
              <a:custGeom>
                <a:avLst/>
                <a:gdLst/>
                <a:ahLst/>
                <a:cxnLst/>
                <a:rect l="l" t="t" r="r" b="b"/>
                <a:pathLst>
                  <a:path w="363220" h="692150">
                    <a:moveTo>
                      <a:pt x="0" y="197653"/>
                    </a:moveTo>
                    <a:lnTo>
                      <a:pt x="0" y="691915"/>
                    </a:lnTo>
                    <a:lnTo>
                      <a:pt x="362862" y="496241"/>
                    </a:lnTo>
                    <a:lnTo>
                      <a:pt x="362862" y="0"/>
                    </a:lnTo>
                    <a:lnTo>
                      <a:pt x="0" y="197653"/>
                    </a:lnTo>
                    <a:close/>
                  </a:path>
                </a:pathLst>
              </a:custGeom>
              <a:ln w="645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34"/>
              <p:cNvSpPr/>
              <p:nvPr/>
            </p:nvSpPr>
            <p:spPr>
              <a:xfrm>
                <a:off x="7221654" y="2363596"/>
                <a:ext cx="584835" cy="813435"/>
              </a:xfrm>
              <a:custGeom>
                <a:avLst/>
                <a:gdLst/>
                <a:ahLst/>
                <a:cxnLst/>
                <a:rect l="l" t="t" r="r" b="b"/>
                <a:pathLst>
                  <a:path w="584834" h="813435">
                    <a:moveTo>
                      <a:pt x="584826" y="120553"/>
                    </a:moveTo>
                    <a:lnTo>
                      <a:pt x="359853" y="0"/>
                    </a:lnTo>
                    <a:lnTo>
                      <a:pt x="0" y="196190"/>
                    </a:lnTo>
                    <a:lnTo>
                      <a:pt x="85" y="700261"/>
                    </a:lnTo>
                    <a:lnTo>
                      <a:pt x="37232" y="733892"/>
                    </a:lnTo>
                    <a:lnTo>
                      <a:pt x="78625" y="762293"/>
                    </a:lnTo>
                    <a:lnTo>
                      <a:pt x="123641" y="785152"/>
                    </a:lnTo>
                    <a:lnTo>
                      <a:pt x="171657" y="802154"/>
                    </a:lnTo>
                    <a:lnTo>
                      <a:pt x="222050" y="812985"/>
                    </a:lnTo>
                    <a:lnTo>
                      <a:pt x="584826" y="616708"/>
                    </a:lnTo>
                    <a:lnTo>
                      <a:pt x="584826" y="120553"/>
                    </a:lnTo>
                    <a:close/>
                  </a:path>
                </a:pathLst>
              </a:custGeom>
              <a:ln w="85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35"/>
              <p:cNvSpPr/>
              <p:nvPr/>
            </p:nvSpPr>
            <p:spPr>
              <a:xfrm>
                <a:off x="7305960" y="2865361"/>
                <a:ext cx="35595" cy="44626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36"/>
              <p:cNvSpPr/>
              <p:nvPr/>
            </p:nvSpPr>
            <p:spPr>
              <a:xfrm>
                <a:off x="7305960" y="2865361"/>
                <a:ext cx="36195" cy="4508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45085">
                    <a:moveTo>
                      <a:pt x="33811" y="16505"/>
                    </a:moveTo>
                    <a:lnTo>
                      <a:pt x="29460" y="8475"/>
                    </a:lnTo>
                    <a:lnTo>
                      <a:pt x="23506" y="2801"/>
                    </a:lnTo>
                    <a:lnTo>
                      <a:pt x="16729" y="0"/>
                    </a:lnTo>
                    <a:lnTo>
                      <a:pt x="9912" y="586"/>
                    </a:lnTo>
                    <a:lnTo>
                      <a:pt x="4298" y="4537"/>
                    </a:lnTo>
                    <a:lnTo>
                      <a:pt x="908" y="11030"/>
                    </a:lnTo>
                    <a:lnTo>
                      <a:pt x="0" y="19184"/>
                    </a:lnTo>
                    <a:lnTo>
                      <a:pt x="1832" y="28121"/>
                    </a:lnTo>
                    <a:lnTo>
                      <a:pt x="6170" y="36151"/>
                    </a:lnTo>
                    <a:lnTo>
                      <a:pt x="12105" y="41824"/>
                    </a:lnTo>
                    <a:lnTo>
                      <a:pt x="18877" y="44626"/>
                    </a:lnTo>
                    <a:lnTo>
                      <a:pt x="25730" y="44040"/>
                    </a:lnTo>
                    <a:lnTo>
                      <a:pt x="31296" y="40089"/>
                    </a:lnTo>
                    <a:lnTo>
                      <a:pt x="34671" y="33596"/>
                    </a:lnTo>
                    <a:lnTo>
                      <a:pt x="35595" y="25442"/>
                    </a:lnTo>
                    <a:lnTo>
                      <a:pt x="33811" y="16505"/>
                    </a:lnTo>
                    <a:close/>
                  </a:path>
                </a:pathLst>
              </a:custGeom>
              <a:ln w="645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37"/>
              <p:cNvSpPr/>
              <p:nvPr/>
            </p:nvSpPr>
            <p:spPr>
              <a:xfrm>
                <a:off x="7254444" y="2964513"/>
                <a:ext cx="156383" cy="143792"/>
              </a:xfrm>
              <a:prstGeom prst="rect">
                <a:avLst/>
              </a:prstGeom>
              <a:blipFill>
                <a:blip r:embed="rId1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38"/>
              <p:cNvSpPr/>
              <p:nvPr/>
            </p:nvSpPr>
            <p:spPr>
              <a:xfrm>
                <a:off x="7251484" y="2654440"/>
                <a:ext cx="162560" cy="90805"/>
              </a:xfrm>
              <a:custGeom>
                <a:avLst/>
                <a:gdLst/>
                <a:ahLst/>
                <a:cxnLst/>
                <a:rect l="l" t="t" r="r" b="b"/>
                <a:pathLst>
                  <a:path w="162559" h="90805">
                    <a:moveTo>
                      <a:pt x="6447" y="0"/>
                    </a:moveTo>
                    <a:lnTo>
                      <a:pt x="3352" y="86"/>
                    </a:lnTo>
                    <a:lnTo>
                      <a:pt x="1461" y="2065"/>
                    </a:lnTo>
                    <a:lnTo>
                      <a:pt x="515" y="3011"/>
                    </a:lnTo>
                    <a:lnTo>
                      <a:pt x="0" y="4388"/>
                    </a:lnTo>
                    <a:lnTo>
                      <a:pt x="171" y="5679"/>
                    </a:lnTo>
                    <a:lnTo>
                      <a:pt x="515" y="8949"/>
                    </a:lnTo>
                    <a:lnTo>
                      <a:pt x="2493" y="11874"/>
                    </a:lnTo>
                    <a:lnTo>
                      <a:pt x="5501" y="13509"/>
                    </a:lnTo>
                    <a:lnTo>
                      <a:pt x="39239" y="38709"/>
                    </a:lnTo>
                    <a:lnTo>
                      <a:pt x="75725" y="60094"/>
                    </a:lnTo>
                    <a:lnTo>
                      <a:pt x="114580" y="77461"/>
                    </a:lnTo>
                    <a:lnTo>
                      <a:pt x="155426" y="90608"/>
                    </a:lnTo>
                    <a:lnTo>
                      <a:pt x="159552" y="89748"/>
                    </a:lnTo>
                    <a:lnTo>
                      <a:pt x="162217" y="85876"/>
                    </a:lnTo>
                    <a:lnTo>
                      <a:pt x="161272" y="82004"/>
                    </a:lnTo>
                    <a:lnTo>
                      <a:pt x="160584" y="79336"/>
                    </a:lnTo>
                    <a:lnTo>
                      <a:pt x="158349" y="77185"/>
                    </a:lnTo>
                    <a:lnTo>
                      <a:pt x="155426" y="76583"/>
                    </a:lnTo>
                    <a:lnTo>
                      <a:pt x="115413" y="63917"/>
                    </a:lnTo>
                    <a:lnTo>
                      <a:pt x="77358" y="47089"/>
                    </a:lnTo>
                    <a:lnTo>
                      <a:pt x="41608" y="26293"/>
                    </a:lnTo>
                    <a:lnTo>
                      <a:pt x="8510" y="1720"/>
                    </a:lnTo>
                    <a:lnTo>
                      <a:pt x="6447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39"/>
              <p:cNvSpPr/>
              <p:nvPr/>
            </p:nvSpPr>
            <p:spPr>
              <a:xfrm>
                <a:off x="7251484" y="2654440"/>
                <a:ext cx="162560" cy="90805"/>
              </a:xfrm>
              <a:custGeom>
                <a:avLst/>
                <a:gdLst/>
                <a:ahLst/>
                <a:cxnLst/>
                <a:rect l="l" t="t" r="r" b="b"/>
                <a:pathLst>
                  <a:path w="162559" h="90805">
                    <a:moveTo>
                      <a:pt x="5501" y="13509"/>
                    </a:moveTo>
                    <a:lnTo>
                      <a:pt x="39239" y="38709"/>
                    </a:lnTo>
                    <a:lnTo>
                      <a:pt x="75725" y="60094"/>
                    </a:lnTo>
                    <a:lnTo>
                      <a:pt x="114580" y="77461"/>
                    </a:lnTo>
                    <a:lnTo>
                      <a:pt x="155426" y="90608"/>
                    </a:lnTo>
                    <a:lnTo>
                      <a:pt x="159552" y="89748"/>
                    </a:lnTo>
                    <a:lnTo>
                      <a:pt x="162217" y="85876"/>
                    </a:lnTo>
                    <a:lnTo>
                      <a:pt x="161272" y="82004"/>
                    </a:lnTo>
                    <a:lnTo>
                      <a:pt x="160584" y="79336"/>
                    </a:lnTo>
                    <a:lnTo>
                      <a:pt x="158349" y="77185"/>
                    </a:lnTo>
                    <a:lnTo>
                      <a:pt x="155426" y="76583"/>
                    </a:lnTo>
                    <a:lnTo>
                      <a:pt x="115413" y="63917"/>
                    </a:lnTo>
                    <a:lnTo>
                      <a:pt x="77358" y="47089"/>
                    </a:lnTo>
                    <a:lnTo>
                      <a:pt x="41608" y="26293"/>
                    </a:lnTo>
                    <a:lnTo>
                      <a:pt x="8510" y="1720"/>
                    </a:lnTo>
                    <a:lnTo>
                      <a:pt x="6447" y="0"/>
                    </a:lnTo>
                    <a:lnTo>
                      <a:pt x="3352" y="86"/>
                    </a:lnTo>
                    <a:lnTo>
                      <a:pt x="1461" y="2065"/>
                    </a:lnTo>
                    <a:lnTo>
                      <a:pt x="515" y="3011"/>
                    </a:lnTo>
                    <a:lnTo>
                      <a:pt x="0" y="4388"/>
                    </a:lnTo>
                    <a:lnTo>
                      <a:pt x="171" y="5679"/>
                    </a:lnTo>
                    <a:lnTo>
                      <a:pt x="515" y="8949"/>
                    </a:lnTo>
                    <a:lnTo>
                      <a:pt x="2493" y="11874"/>
                    </a:lnTo>
                    <a:lnTo>
                      <a:pt x="5501" y="13509"/>
                    </a:lnTo>
                    <a:close/>
                  </a:path>
                </a:pathLst>
              </a:custGeom>
              <a:ln w="645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40"/>
              <p:cNvSpPr/>
              <p:nvPr/>
            </p:nvSpPr>
            <p:spPr>
              <a:xfrm>
                <a:off x="7299730" y="2698721"/>
                <a:ext cx="45715" cy="28859"/>
              </a:xfrm>
              <a:prstGeom prst="rect">
                <a:avLst/>
              </a:prstGeom>
              <a:blipFill>
                <a:blip r:embed="rId1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41"/>
              <p:cNvSpPr/>
              <p:nvPr/>
            </p:nvSpPr>
            <p:spPr>
              <a:xfrm>
                <a:off x="7299730" y="2698721"/>
                <a:ext cx="45720" cy="29209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29210">
                    <a:moveTo>
                      <a:pt x="45715" y="28085"/>
                    </a:moveTo>
                    <a:lnTo>
                      <a:pt x="37070" y="11882"/>
                    </a:lnTo>
                    <a:lnTo>
                      <a:pt x="25813" y="2303"/>
                    </a:lnTo>
                    <a:lnTo>
                      <a:pt x="13268" y="0"/>
                    </a:lnTo>
                    <a:lnTo>
                      <a:pt x="754" y="5626"/>
                    </a:lnTo>
                    <a:lnTo>
                      <a:pt x="0" y="12959"/>
                    </a:lnTo>
                    <a:lnTo>
                      <a:pt x="4773" y="19631"/>
                    </a:lnTo>
                    <a:lnTo>
                      <a:pt x="14222" y="24915"/>
                    </a:lnTo>
                    <a:lnTo>
                      <a:pt x="27490" y="28085"/>
                    </a:lnTo>
                    <a:lnTo>
                      <a:pt x="33421" y="28859"/>
                    </a:lnTo>
                    <a:lnTo>
                      <a:pt x="39697" y="28859"/>
                    </a:lnTo>
                    <a:lnTo>
                      <a:pt x="45715" y="28085"/>
                    </a:lnTo>
                    <a:close/>
                  </a:path>
                </a:pathLst>
              </a:custGeom>
              <a:ln w="645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2"/>
              <p:cNvSpPr/>
              <p:nvPr/>
            </p:nvSpPr>
            <p:spPr>
              <a:xfrm>
                <a:off x="7257674" y="2709081"/>
                <a:ext cx="149924" cy="116337"/>
              </a:xfrm>
              <a:prstGeom prst="rect">
                <a:avLst/>
              </a:prstGeom>
              <a:blipFill>
                <a:blip r:embed="rId1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43"/>
              <p:cNvSpPr/>
              <p:nvPr/>
            </p:nvSpPr>
            <p:spPr>
              <a:xfrm>
                <a:off x="7257674" y="2716825"/>
                <a:ext cx="15049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50495" h="86994">
                    <a:moveTo>
                      <a:pt x="0" y="0"/>
                    </a:moveTo>
                    <a:lnTo>
                      <a:pt x="0" y="9809"/>
                    </a:lnTo>
                    <a:lnTo>
                      <a:pt x="33640" y="35154"/>
                    </a:lnTo>
                    <a:lnTo>
                      <a:pt x="70094" y="56587"/>
                    </a:lnTo>
                    <a:lnTo>
                      <a:pt x="108982" y="73906"/>
                    </a:lnTo>
                    <a:lnTo>
                      <a:pt x="149924" y="86908"/>
                    </a:lnTo>
                    <a:lnTo>
                      <a:pt x="149924" y="77099"/>
                    </a:lnTo>
                    <a:lnTo>
                      <a:pt x="109296" y="63491"/>
                    </a:lnTo>
                    <a:lnTo>
                      <a:pt x="70545" y="46003"/>
                    </a:lnTo>
                    <a:lnTo>
                      <a:pt x="34003" y="247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44"/>
              <p:cNvSpPr/>
              <p:nvPr/>
            </p:nvSpPr>
            <p:spPr>
              <a:xfrm>
                <a:off x="7257674" y="2708392"/>
                <a:ext cx="150495" cy="116839"/>
              </a:xfrm>
              <a:custGeom>
                <a:avLst/>
                <a:gdLst/>
                <a:ahLst/>
                <a:cxnLst/>
                <a:rect l="l" t="t" r="r" b="b"/>
                <a:pathLst>
                  <a:path w="150495" h="116839">
                    <a:moveTo>
                      <a:pt x="0" y="0"/>
                    </a:moveTo>
                    <a:lnTo>
                      <a:pt x="0" y="39238"/>
                    </a:lnTo>
                    <a:lnTo>
                      <a:pt x="34003" y="64038"/>
                    </a:lnTo>
                    <a:lnTo>
                      <a:pt x="70545" y="85273"/>
                    </a:lnTo>
                    <a:lnTo>
                      <a:pt x="109296" y="102765"/>
                    </a:lnTo>
                    <a:lnTo>
                      <a:pt x="149924" y="116337"/>
                    </a:lnTo>
                  </a:path>
                </a:pathLst>
              </a:custGeom>
              <a:ln w="64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45"/>
              <p:cNvSpPr/>
              <p:nvPr/>
            </p:nvSpPr>
            <p:spPr>
              <a:xfrm>
                <a:off x="7257674" y="2709855"/>
                <a:ext cx="150495" cy="116839"/>
              </a:xfrm>
              <a:custGeom>
                <a:avLst/>
                <a:gdLst/>
                <a:ahLst/>
                <a:cxnLst/>
                <a:rect l="l" t="t" r="r" b="b"/>
                <a:pathLst>
                  <a:path w="150495" h="116839">
                    <a:moveTo>
                      <a:pt x="149924" y="116337"/>
                    </a:moveTo>
                    <a:lnTo>
                      <a:pt x="149924" y="77013"/>
                    </a:lnTo>
                    <a:lnTo>
                      <a:pt x="109405" y="63261"/>
                    </a:lnTo>
                    <a:lnTo>
                      <a:pt x="70707" y="45734"/>
                    </a:lnTo>
                    <a:lnTo>
                      <a:pt x="34136" y="24593"/>
                    </a:lnTo>
                    <a:lnTo>
                      <a:pt x="0" y="0"/>
                    </a:lnTo>
                  </a:path>
                </a:pathLst>
              </a:custGeom>
              <a:ln w="645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46"/>
              <p:cNvSpPr/>
              <p:nvPr/>
            </p:nvSpPr>
            <p:spPr>
              <a:xfrm>
                <a:off x="2675428" y="4257177"/>
                <a:ext cx="2621280" cy="1642745"/>
              </a:xfrm>
              <a:custGeom>
                <a:avLst/>
                <a:gdLst/>
                <a:ahLst/>
                <a:cxnLst/>
                <a:rect l="l" t="t" r="r" b="b"/>
                <a:pathLst>
                  <a:path w="2621279" h="1642745">
                    <a:moveTo>
                      <a:pt x="2499289" y="0"/>
                    </a:moveTo>
                    <a:lnTo>
                      <a:pt x="121839" y="0"/>
                    </a:lnTo>
                    <a:lnTo>
                      <a:pt x="74416" y="9590"/>
                    </a:lnTo>
                    <a:lnTo>
                      <a:pt x="35687" y="35742"/>
                    </a:lnTo>
                    <a:lnTo>
                      <a:pt x="9575" y="74527"/>
                    </a:lnTo>
                    <a:lnTo>
                      <a:pt x="0" y="122016"/>
                    </a:lnTo>
                    <a:lnTo>
                      <a:pt x="0" y="1520544"/>
                    </a:lnTo>
                    <a:lnTo>
                      <a:pt x="9575" y="1568013"/>
                    </a:lnTo>
                    <a:lnTo>
                      <a:pt x="35687" y="1606778"/>
                    </a:lnTo>
                    <a:lnTo>
                      <a:pt x="74416" y="1632915"/>
                    </a:lnTo>
                    <a:lnTo>
                      <a:pt x="121839" y="1642500"/>
                    </a:lnTo>
                    <a:lnTo>
                      <a:pt x="2499289" y="1642500"/>
                    </a:lnTo>
                    <a:lnTo>
                      <a:pt x="2546720" y="1632916"/>
                    </a:lnTo>
                    <a:lnTo>
                      <a:pt x="2585438" y="1606778"/>
                    </a:lnTo>
                    <a:lnTo>
                      <a:pt x="2611535" y="1568013"/>
                    </a:lnTo>
                    <a:lnTo>
                      <a:pt x="2621103" y="1520544"/>
                    </a:lnTo>
                    <a:lnTo>
                      <a:pt x="2621103" y="122016"/>
                    </a:lnTo>
                    <a:lnTo>
                      <a:pt x="2611535" y="74527"/>
                    </a:lnTo>
                    <a:lnTo>
                      <a:pt x="2585438" y="35742"/>
                    </a:lnTo>
                    <a:lnTo>
                      <a:pt x="2546720" y="9590"/>
                    </a:lnTo>
                    <a:lnTo>
                      <a:pt x="2499289" y="0"/>
                    </a:lnTo>
                    <a:close/>
                  </a:path>
                </a:pathLst>
              </a:custGeom>
              <a:solidFill>
                <a:srgbClr val="E8EDF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47"/>
              <p:cNvSpPr/>
              <p:nvPr/>
            </p:nvSpPr>
            <p:spPr>
              <a:xfrm>
                <a:off x="2675428" y="4257177"/>
                <a:ext cx="2621280" cy="1642745"/>
              </a:xfrm>
              <a:custGeom>
                <a:avLst/>
                <a:gdLst/>
                <a:ahLst/>
                <a:cxnLst/>
                <a:rect l="l" t="t" r="r" b="b"/>
                <a:pathLst>
                  <a:path w="2621279" h="1642745">
                    <a:moveTo>
                      <a:pt x="2499289" y="1642500"/>
                    </a:moveTo>
                    <a:lnTo>
                      <a:pt x="2546720" y="1632916"/>
                    </a:lnTo>
                    <a:lnTo>
                      <a:pt x="2585438" y="1606778"/>
                    </a:lnTo>
                    <a:lnTo>
                      <a:pt x="2611535" y="1568013"/>
                    </a:lnTo>
                    <a:lnTo>
                      <a:pt x="2621103" y="1520544"/>
                    </a:lnTo>
                    <a:lnTo>
                      <a:pt x="2621103" y="122016"/>
                    </a:lnTo>
                    <a:lnTo>
                      <a:pt x="2611535" y="74527"/>
                    </a:lnTo>
                    <a:lnTo>
                      <a:pt x="2585438" y="35742"/>
                    </a:lnTo>
                    <a:lnTo>
                      <a:pt x="2546720" y="9590"/>
                    </a:lnTo>
                    <a:lnTo>
                      <a:pt x="2499289" y="0"/>
                    </a:lnTo>
                    <a:lnTo>
                      <a:pt x="121839" y="0"/>
                    </a:lnTo>
                    <a:lnTo>
                      <a:pt x="74416" y="9590"/>
                    </a:lnTo>
                    <a:lnTo>
                      <a:pt x="35687" y="35742"/>
                    </a:lnTo>
                    <a:lnTo>
                      <a:pt x="9575" y="74527"/>
                    </a:lnTo>
                    <a:lnTo>
                      <a:pt x="0" y="122016"/>
                    </a:lnTo>
                    <a:lnTo>
                      <a:pt x="0" y="1520544"/>
                    </a:lnTo>
                    <a:lnTo>
                      <a:pt x="9575" y="1568013"/>
                    </a:lnTo>
                    <a:lnTo>
                      <a:pt x="35687" y="1606778"/>
                    </a:lnTo>
                    <a:lnTo>
                      <a:pt x="74416" y="1632915"/>
                    </a:lnTo>
                    <a:lnTo>
                      <a:pt x="121839" y="1642500"/>
                    </a:lnTo>
                    <a:lnTo>
                      <a:pt x="2499289" y="1642500"/>
                    </a:lnTo>
                    <a:close/>
                  </a:path>
                </a:pathLst>
              </a:custGeom>
              <a:ln w="645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48"/>
              <p:cNvSpPr/>
              <p:nvPr/>
            </p:nvSpPr>
            <p:spPr>
              <a:xfrm>
                <a:off x="5190191" y="2969205"/>
                <a:ext cx="862330" cy="2258060"/>
              </a:xfrm>
              <a:custGeom>
                <a:avLst/>
                <a:gdLst/>
                <a:ahLst/>
                <a:cxnLst/>
                <a:rect l="l" t="t" r="r" b="b"/>
                <a:pathLst>
                  <a:path w="862329" h="2258060">
                    <a:moveTo>
                      <a:pt x="861809" y="0"/>
                    </a:moveTo>
                    <a:lnTo>
                      <a:pt x="861809" y="2257909"/>
                    </a:lnTo>
                    <a:lnTo>
                      <a:pt x="0" y="2257909"/>
                    </a:lnTo>
                  </a:path>
                </a:pathLst>
              </a:custGeom>
              <a:ln w="25792">
                <a:solidFill>
                  <a:srgbClr val="FFC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49"/>
              <p:cNvSpPr/>
              <p:nvPr/>
            </p:nvSpPr>
            <p:spPr>
              <a:xfrm>
                <a:off x="5738654" y="4487013"/>
                <a:ext cx="645160" cy="103505"/>
              </a:xfrm>
              <a:custGeom>
                <a:avLst/>
                <a:gdLst/>
                <a:ahLst/>
                <a:cxnLst/>
                <a:rect l="l" t="t" r="r" b="b"/>
                <a:pathLst>
                  <a:path w="645160" h="103504">
                    <a:moveTo>
                      <a:pt x="0" y="103258"/>
                    </a:moveTo>
                    <a:lnTo>
                      <a:pt x="644959" y="103258"/>
                    </a:lnTo>
                    <a:lnTo>
                      <a:pt x="644959" y="0"/>
                    </a:lnTo>
                    <a:lnTo>
                      <a:pt x="0" y="0"/>
                    </a:lnTo>
                    <a:lnTo>
                      <a:pt x="0" y="10325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50"/>
              <p:cNvSpPr txBox="1"/>
              <p:nvPr/>
            </p:nvSpPr>
            <p:spPr>
              <a:xfrm>
                <a:off x="5729823" y="4471946"/>
                <a:ext cx="621665" cy="126364"/>
              </a:xfrm>
              <a:prstGeom prst="rect">
                <a:avLst/>
              </a:prstGeom>
            </p:spPr>
            <p:txBody>
              <a:bodyPr vert="horz" wrap="square" lIns="0" tIns="1397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10"/>
                  </a:spcBef>
                </a:pPr>
                <a:r>
                  <a:rPr sz="650" spc="0" dirty="0">
                    <a:latin typeface="Arial"/>
                    <a:cs typeface="Arial"/>
                  </a:rPr>
                  <a:t>Open </a:t>
                </a:r>
                <a:r>
                  <a:rPr sz="650" spc="5" dirty="0">
                    <a:latin typeface="Arial"/>
                    <a:cs typeface="Arial"/>
                  </a:rPr>
                  <a:t>CTI</a:t>
                </a:r>
                <a:r>
                  <a:rPr sz="650" dirty="0">
                    <a:latin typeface="Arial"/>
                    <a:cs typeface="Arial"/>
                  </a:rPr>
                  <a:t> Https</a:t>
                </a:r>
                <a:endParaRPr sz="650">
                  <a:latin typeface="Arial"/>
                  <a:cs typeface="Arial"/>
                </a:endParaRPr>
              </a:p>
            </p:txBody>
          </p:sp>
          <p:sp>
            <p:nvSpPr>
              <p:cNvPr id="54" name="object 51"/>
              <p:cNvSpPr txBox="1"/>
              <p:nvPr/>
            </p:nvSpPr>
            <p:spPr>
              <a:xfrm>
                <a:off x="3004657" y="4061108"/>
                <a:ext cx="2019935" cy="172720"/>
              </a:xfrm>
              <a:prstGeom prst="rect">
                <a:avLst/>
              </a:prstGeom>
            </p:spPr>
            <p:txBody>
              <a:bodyPr vert="horz" wrap="square" lIns="0" tIns="14604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14"/>
                  </a:spcBef>
                </a:pPr>
                <a:r>
                  <a:rPr sz="950" b="1" dirty="0">
                    <a:latin typeface="Arial"/>
                    <a:cs typeface="Arial"/>
                  </a:rPr>
                  <a:t>Agent </a:t>
                </a:r>
                <a:r>
                  <a:rPr sz="950" b="1" spc="-5" dirty="0">
                    <a:latin typeface="Arial"/>
                    <a:cs typeface="Arial"/>
                  </a:rPr>
                  <a:t>Desktop embedded </a:t>
                </a:r>
                <a:r>
                  <a:rPr sz="950" b="1" spc="15" dirty="0">
                    <a:latin typeface="Arial"/>
                    <a:cs typeface="Arial"/>
                  </a:rPr>
                  <a:t>in</a:t>
                </a:r>
                <a:r>
                  <a:rPr sz="950" b="1" spc="-95" dirty="0">
                    <a:latin typeface="Arial"/>
                    <a:cs typeface="Arial"/>
                  </a:rPr>
                  <a:t> </a:t>
                </a:r>
                <a:r>
                  <a:rPr sz="950" b="1" spc="0" dirty="0">
                    <a:latin typeface="Arial"/>
                    <a:cs typeface="Arial"/>
                  </a:rPr>
                  <a:t>SFDC</a:t>
                </a:r>
                <a:endParaRPr sz="950">
                  <a:latin typeface="Arial"/>
                  <a:cs typeface="Arial"/>
                </a:endParaRPr>
              </a:p>
            </p:txBody>
          </p:sp>
          <p:sp>
            <p:nvSpPr>
              <p:cNvPr id="55" name="object 52"/>
              <p:cNvSpPr txBox="1"/>
              <p:nvPr/>
            </p:nvSpPr>
            <p:spPr>
              <a:xfrm>
                <a:off x="3059891" y="4294686"/>
                <a:ext cx="577850" cy="149860"/>
              </a:xfrm>
              <a:prstGeom prst="rect">
                <a:avLst/>
              </a:prstGeom>
            </p:spPr>
            <p:txBody>
              <a:bodyPr vert="horz" wrap="square" lIns="0" tIns="1460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15"/>
                  </a:spcBef>
                </a:pPr>
                <a:r>
                  <a:rPr sz="800" spc="0" dirty="0">
                    <a:latin typeface="Arial"/>
                    <a:cs typeface="Arial"/>
                  </a:rPr>
                  <a:t>Touch</a:t>
                </a:r>
                <a:r>
                  <a:rPr sz="800" spc="-50" dirty="0">
                    <a:latin typeface="Arial"/>
                    <a:cs typeface="Arial"/>
                  </a:rPr>
                  <a:t> </a:t>
                </a:r>
                <a:r>
                  <a:rPr sz="800" dirty="0">
                    <a:latin typeface="Arial"/>
                    <a:cs typeface="Arial"/>
                  </a:rPr>
                  <a:t>Point</a:t>
                </a:r>
                <a:endParaRPr sz="800">
                  <a:latin typeface="Arial"/>
                  <a:cs typeface="Arial"/>
                </a:endParaRPr>
              </a:p>
            </p:txBody>
          </p:sp>
          <p:sp>
            <p:nvSpPr>
              <p:cNvPr id="56" name="object 53"/>
              <p:cNvSpPr txBox="1"/>
              <p:nvPr/>
            </p:nvSpPr>
            <p:spPr>
              <a:xfrm>
                <a:off x="4296941" y="4257470"/>
                <a:ext cx="912494" cy="273685"/>
              </a:xfrm>
              <a:prstGeom prst="rect">
                <a:avLst/>
              </a:prstGeom>
            </p:spPr>
            <p:txBody>
              <a:bodyPr vert="horz" wrap="square" lIns="0" tIns="13970" rIns="0" bIns="0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110"/>
                  </a:spcBef>
                </a:pPr>
                <a:r>
                  <a:rPr sz="800" dirty="0">
                    <a:latin typeface="Arial"/>
                    <a:cs typeface="Arial"/>
                  </a:rPr>
                  <a:t>Salesforce</a:t>
                </a:r>
                <a:r>
                  <a:rPr sz="800" spc="-95" dirty="0">
                    <a:latin typeface="Arial"/>
                    <a:cs typeface="Arial"/>
                  </a:rPr>
                  <a:t> </a:t>
                </a:r>
                <a:r>
                  <a:rPr sz="800" dirty="0">
                    <a:latin typeface="Arial"/>
                    <a:cs typeface="Arial"/>
                  </a:rPr>
                  <a:t>OpenCti</a:t>
                </a:r>
                <a:endParaRPr sz="800">
                  <a:latin typeface="Arial"/>
                  <a:cs typeface="Arial"/>
                </a:endParaRPr>
              </a:p>
              <a:p>
                <a:pPr marL="18415" algn="ctr">
                  <a:lnSpc>
                    <a:spcPct val="100000"/>
                  </a:lnSpc>
                  <a:spcBef>
                    <a:spcPts val="15"/>
                  </a:spcBef>
                </a:pPr>
                <a:r>
                  <a:rPr sz="800" dirty="0">
                    <a:latin typeface="Arial"/>
                    <a:cs typeface="Arial"/>
                  </a:rPr>
                  <a:t>Softphone</a:t>
                </a:r>
                <a:endParaRPr sz="800">
                  <a:latin typeface="Arial"/>
                  <a:cs typeface="Arial"/>
                </a:endParaRPr>
              </a:p>
            </p:txBody>
          </p:sp>
          <p:sp>
            <p:nvSpPr>
              <p:cNvPr id="57" name="object 55"/>
              <p:cNvSpPr/>
              <p:nvPr/>
            </p:nvSpPr>
            <p:spPr>
              <a:xfrm>
                <a:off x="3468894" y="3138548"/>
                <a:ext cx="4045585" cy="2932430"/>
              </a:xfrm>
              <a:custGeom>
                <a:avLst/>
                <a:gdLst/>
                <a:ahLst/>
                <a:cxnLst/>
                <a:rect l="l" t="t" r="r" b="b"/>
                <a:pathLst>
                  <a:path w="4045584" h="2932429">
                    <a:moveTo>
                      <a:pt x="4045130" y="0"/>
                    </a:moveTo>
                    <a:lnTo>
                      <a:pt x="4045130" y="2931871"/>
                    </a:lnTo>
                    <a:lnTo>
                      <a:pt x="0" y="2931870"/>
                    </a:lnTo>
                  </a:path>
                </a:pathLst>
              </a:custGeom>
              <a:ln w="25806">
                <a:solidFill>
                  <a:srgbClr val="006FC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57"/>
              <p:cNvSpPr/>
              <p:nvPr/>
            </p:nvSpPr>
            <p:spPr>
              <a:xfrm>
                <a:off x="5564573" y="2112851"/>
                <a:ext cx="584826" cy="318206"/>
              </a:xfrm>
              <a:prstGeom prst="rect">
                <a:avLst/>
              </a:prstGeom>
              <a:blipFill>
                <a:blip r:embed="rId1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58"/>
              <p:cNvSpPr/>
              <p:nvPr/>
            </p:nvSpPr>
            <p:spPr>
              <a:xfrm>
                <a:off x="5564573" y="2112851"/>
                <a:ext cx="584835" cy="318770"/>
              </a:xfrm>
              <a:custGeom>
                <a:avLst/>
                <a:gdLst/>
                <a:ahLst/>
                <a:cxnLst/>
                <a:rect l="l" t="t" r="r" b="b"/>
                <a:pathLst>
                  <a:path w="584835" h="318769">
                    <a:moveTo>
                      <a:pt x="221964" y="318206"/>
                    </a:moveTo>
                    <a:lnTo>
                      <a:pt x="584826" y="120553"/>
                    </a:lnTo>
                    <a:lnTo>
                      <a:pt x="359939" y="0"/>
                    </a:lnTo>
                    <a:lnTo>
                      <a:pt x="0" y="196276"/>
                    </a:lnTo>
                    <a:lnTo>
                      <a:pt x="36735" y="231607"/>
                    </a:lnTo>
                    <a:lnTo>
                      <a:pt x="77931" y="261797"/>
                    </a:lnTo>
                    <a:lnTo>
                      <a:pt x="122974" y="286513"/>
                    </a:lnTo>
                    <a:lnTo>
                      <a:pt x="171247" y="305427"/>
                    </a:lnTo>
                    <a:lnTo>
                      <a:pt x="222136" y="318206"/>
                    </a:lnTo>
                  </a:path>
                </a:pathLst>
              </a:custGeom>
              <a:ln w="645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59"/>
              <p:cNvSpPr/>
              <p:nvPr/>
            </p:nvSpPr>
            <p:spPr>
              <a:xfrm>
                <a:off x="5564745" y="2308525"/>
                <a:ext cx="221964" cy="617397"/>
              </a:xfrm>
              <a:prstGeom prst="rect">
                <a:avLst/>
              </a:prstGeom>
              <a:blipFill>
                <a:blip r:embed="rId1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60"/>
              <p:cNvSpPr/>
              <p:nvPr/>
            </p:nvSpPr>
            <p:spPr>
              <a:xfrm>
                <a:off x="5564745" y="2308525"/>
                <a:ext cx="222250" cy="617855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617855">
                    <a:moveTo>
                      <a:pt x="221964" y="122532"/>
                    </a:moveTo>
                    <a:lnTo>
                      <a:pt x="170993" y="109797"/>
                    </a:lnTo>
                    <a:lnTo>
                      <a:pt x="122689" y="90825"/>
                    </a:lnTo>
                    <a:lnTo>
                      <a:pt x="77673" y="65968"/>
                    </a:lnTo>
                    <a:lnTo>
                      <a:pt x="36569" y="35575"/>
                    </a:lnTo>
                    <a:lnTo>
                      <a:pt x="0" y="0"/>
                    </a:lnTo>
                    <a:lnTo>
                      <a:pt x="0" y="504673"/>
                    </a:lnTo>
                    <a:lnTo>
                      <a:pt x="37146" y="538304"/>
                    </a:lnTo>
                    <a:lnTo>
                      <a:pt x="78539" y="566705"/>
                    </a:lnTo>
                    <a:lnTo>
                      <a:pt x="123555" y="589564"/>
                    </a:lnTo>
                    <a:lnTo>
                      <a:pt x="171571" y="606566"/>
                    </a:lnTo>
                    <a:lnTo>
                      <a:pt x="221964" y="617397"/>
                    </a:lnTo>
                    <a:lnTo>
                      <a:pt x="221792" y="122532"/>
                    </a:lnTo>
                  </a:path>
                </a:pathLst>
              </a:custGeom>
              <a:ln w="6454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61"/>
              <p:cNvSpPr/>
              <p:nvPr/>
            </p:nvSpPr>
            <p:spPr>
              <a:xfrm>
                <a:off x="5786537" y="2233405"/>
                <a:ext cx="362862" cy="692001"/>
              </a:xfrm>
              <a:prstGeom prst="rect">
                <a:avLst/>
              </a:prstGeom>
              <a:blipFill>
                <a:blip r:embed="rId2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62"/>
              <p:cNvSpPr/>
              <p:nvPr/>
            </p:nvSpPr>
            <p:spPr>
              <a:xfrm>
                <a:off x="5786537" y="2233405"/>
                <a:ext cx="363220" cy="692150"/>
              </a:xfrm>
              <a:custGeom>
                <a:avLst/>
                <a:gdLst/>
                <a:ahLst/>
                <a:cxnLst/>
                <a:rect l="l" t="t" r="r" b="b"/>
                <a:pathLst>
                  <a:path w="363220" h="692150">
                    <a:moveTo>
                      <a:pt x="0" y="197653"/>
                    </a:moveTo>
                    <a:lnTo>
                      <a:pt x="0" y="692001"/>
                    </a:lnTo>
                    <a:lnTo>
                      <a:pt x="362862" y="496241"/>
                    </a:lnTo>
                    <a:lnTo>
                      <a:pt x="362862" y="0"/>
                    </a:lnTo>
                    <a:lnTo>
                      <a:pt x="0" y="197653"/>
                    </a:lnTo>
                    <a:close/>
                  </a:path>
                </a:pathLst>
              </a:custGeom>
              <a:ln w="645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63"/>
              <p:cNvSpPr/>
              <p:nvPr/>
            </p:nvSpPr>
            <p:spPr>
              <a:xfrm>
                <a:off x="5564573" y="2112851"/>
                <a:ext cx="584835" cy="813435"/>
              </a:xfrm>
              <a:custGeom>
                <a:avLst/>
                <a:gdLst/>
                <a:ahLst/>
                <a:cxnLst/>
                <a:rect l="l" t="t" r="r" b="b"/>
                <a:pathLst>
                  <a:path w="584835" h="813435">
                    <a:moveTo>
                      <a:pt x="584826" y="120553"/>
                    </a:moveTo>
                    <a:lnTo>
                      <a:pt x="359939" y="0"/>
                    </a:lnTo>
                    <a:lnTo>
                      <a:pt x="0" y="196276"/>
                    </a:lnTo>
                    <a:lnTo>
                      <a:pt x="171" y="700347"/>
                    </a:lnTo>
                    <a:lnTo>
                      <a:pt x="37318" y="733978"/>
                    </a:lnTo>
                    <a:lnTo>
                      <a:pt x="78711" y="762379"/>
                    </a:lnTo>
                    <a:lnTo>
                      <a:pt x="123727" y="785238"/>
                    </a:lnTo>
                    <a:lnTo>
                      <a:pt x="171743" y="802240"/>
                    </a:lnTo>
                    <a:lnTo>
                      <a:pt x="222136" y="813071"/>
                    </a:lnTo>
                    <a:lnTo>
                      <a:pt x="584826" y="616794"/>
                    </a:lnTo>
                    <a:lnTo>
                      <a:pt x="584826" y="120553"/>
                    </a:lnTo>
                    <a:close/>
                  </a:path>
                </a:pathLst>
              </a:custGeom>
              <a:ln w="85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" name="object 64"/>
              <p:cNvSpPr/>
              <p:nvPr/>
            </p:nvSpPr>
            <p:spPr>
              <a:xfrm>
                <a:off x="5648964" y="2614665"/>
                <a:ext cx="35559" cy="44614"/>
              </a:xfrm>
              <a:prstGeom prst="rect">
                <a:avLst/>
              </a:prstGeom>
              <a:blipFill>
                <a:blip r:embed="rId2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" name="object 65"/>
              <p:cNvSpPr/>
              <p:nvPr/>
            </p:nvSpPr>
            <p:spPr>
              <a:xfrm>
                <a:off x="5648964" y="2614665"/>
                <a:ext cx="35560" cy="45085"/>
              </a:xfrm>
              <a:custGeom>
                <a:avLst/>
                <a:gdLst/>
                <a:ahLst/>
                <a:cxnLst/>
                <a:rect l="l" t="t" r="r" b="b"/>
                <a:pathLst>
                  <a:path w="35560" h="45085">
                    <a:moveTo>
                      <a:pt x="33726" y="16541"/>
                    </a:moveTo>
                    <a:lnTo>
                      <a:pt x="29388" y="8510"/>
                    </a:lnTo>
                    <a:lnTo>
                      <a:pt x="23453" y="2827"/>
                    </a:lnTo>
                    <a:lnTo>
                      <a:pt x="16681" y="0"/>
                    </a:lnTo>
                    <a:lnTo>
                      <a:pt x="9828" y="536"/>
                    </a:lnTo>
                    <a:lnTo>
                      <a:pt x="4263" y="4537"/>
                    </a:lnTo>
                    <a:lnTo>
                      <a:pt x="898" y="11055"/>
                    </a:lnTo>
                    <a:lnTo>
                      <a:pt x="0" y="19219"/>
                    </a:lnTo>
                    <a:lnTo>
                      <a:pt x="1833" y="28157"/>
                    </a:lnTo>
                    <a:lnTo>
                      <a:pt x="6134" y="36138"/>
                    </a:lnTo>
                    <a:lnTo>
                      <a:pt x="12063" y="41796"/>
                    </a:lnTo>
                    <a:lnTo>
                      <a:pt x="18830" y="44614"/>
                    </a:lnTo>
                    <a:lnTo>
                      <a:pt x="25646" y="44076"/>
                    </a:lnTo>
                    <a:lnTo>
                      <a:pt x="31260" y="40113"/>
                    </a:lnTo>
                    <a:lnTo>
                      <a:pt x="34651" y="33600"/>
                    </a:lnTo>
                    <a:lnTo>
                      <a:pt x="35559" y="25442"/>
                    </a:lnTo>
                    <a:lnTo>
                      <a:pt x="33726" y="16541"/>
                    </a:lnTo>
                    <a:close/>
                  </a:path>
                </a:pathLst>
              </a:custGeom>
              <a:ln w="645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66"/>
              <p:cNvSpPr/>
              <p:nvPr/>
            </p:nvSpPr>
            <p:spPr>
              <a:xfrm>
                <a:off x="5597364" y="2713854"/>
                <a:ext cx="156383" cy="143792"/>
              </a:xfrm>
              <a:prstGeom prst="rect">
                <a:avLst/>
              </a:prstGeom>
              <a:blipFill>
                <a:blip r:embed="rId2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67"/>
              <p:cNvSpPr/>
              <p:nvPr/>
            </p:nvSpPr>
            <p:spPr>
              <a:xfrm>
                <a:off x="5594489" y="2403781"/>
                <a:ext cx="162560" cy="90805"/>
              </a:xfrm>
              <a:custGeom>
                <a:avLst/>
                <a:gdLst/>
                <a:ahLst/>
                <a:cxnLst/>
                <a:rect l="l" t="t" r="r" b="b"/>
                <a:pathLst>
                  <a:path w="162560" h="90805">
                    <a:moveTo>
                      <a:pt x="6447" y="0"/>
                    </a:moveTo>
                    <a:lnTo>
                      <a:pt x="3266" y="86"/>
                    </a:lnTo>
                    <a:lnTo>
                      <a:pt x="1375" y="1979"/>
                    </a:lnTo>
                    <a:lnTo>
                      <a:pt x="429" y="3011"/>
                    </a:lnTo>
                    <a:lnTo>
                      <a:pt x="0" y="4302"/>
                    </a:lnTo>
                    <a:lnTo>
                      <a:pt x="171" y="5679"/>
                    </a:lnTo>
                    <a:lnTo>
                      <a:pt x="429" y="8949"/>
                    </a:lnTo>
                    <a:lnTo>
                      <a:pt x="2407" y="11788"/>
                    </a:lnTo>
                    <a:lnTo>
                      <a:pt x="5415" y="13509"/>
                    </a:lnTo>
                    <a:lnTo>
                      <a:pt x="39203" y="38697"/>
                    </a:lnTo>
                    <a:lnTo>
                      <a:pt x="75714" y="60061"/>
                    </a:lnTo>
                    <a:lnTo>
                      <a:pt x="114579" y="77424"/>
                    </a:lnTo>
                    <a:lnTo>
                      <a:pt x="155426" y="90608"/>
                    </a:lnTo>
                    <a:lnTo>
                      <a:pt x="159552" y="89748"/>
                    </a:lnTo>
                    <a:lnTo>
                      <a:pt x="162131" y="85876"/>
                    </a:lnTo>
                    <a:lnTo>
                      <a:pt x="161186" y="82004"/>
                    </a:lnTo>
                    <a:lnTo>
                      <a:pt x="160584" y="79250"/>
                    </a:lnTo>
                    <a:lnTo>
                      <a:pt x="158263" y="77185"/>
                    </a:lnTo>
                    <a:lnTo>
                      <a:pt x="155426" y="76583"/>
                    </a:lnTo>
                    <a:lnTo>
                      <a:pt x="115399" y="63881"/>
                    </a:lnTo>
                    <a:lnTo>
                      <a:pt x="77315" y="47057"/>
                    </a:lnTo>
                    <a:lnTo>
                      <a:pt x="41536" y="26281"/>
                    </a:lnTo>
                    <a:lnTo>
                      <a:pt x="8424" y="1720"/>
                    </a:lnTo>
                    <a:lnTo>
                      <a:pt x="6447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68"/>
              <p:cNvSpPr/>
              <p:nvPr/>
            </p:nvSpPr>
            <p:spPr>
              <a:xfrm>
                <a:off x="5594489" y="2403781"/>
                <a:ext cx="162560" cy="90805"/>
              </a:xfrm>
              <a:custGeom>
                <a:avLst/>
                <a:gdLst/>
                <a:ahLst/>
                <a:cxnLst/>
                <a:rect l="l" t="t" r="r" b="b"/>
                <a:pathLst>
                  <a:path w="162560" h="90805">
                    <a:moveTo>
                      <a:pt x="5415" y="13509"/>
                    </a:moveTo>
                    <a:lnTo>
                      <a:pt x="39203" y="38697"/>
                    </a:lnTo>
                    <a:lnTo>
                      <a:pt x="75714" y="60061"/>
                    </a:lnTo>
                    <a:lnTo>
                      <a:pt x="114579" y="77424"/>
                    </a:lnTo>
                    <a:lnTo>
                      <a:pt x="155426" y="90608"/>
                    </a:lnTo>
                    <a:lnTo>
                      <a:pt x="159552" y="89748"/>
                    </a:lnTo>
                    <a:lnTo>
                      <a:pt x="162131" y="85876"/>
                    </a:lnTo>
                    <a:lnTo>
                      <a:pt x="161186" y="82004"/>
                    </a:lnTo>
                    <a:lnTo>
                      <a:pt x="160584" y="79250"/>
                    </a:lnTo>
                    <a:lnTo>
                      <a:pt x="158263" y="77185"/>
                    </a:lnTo>
                    <a:lnTo>
                      <a:pt x="155426" y="76583"/>
                    </a:lnTo>
                    <a:lnTo>
                      <a:pt x="115399" y="63881"/>
                    </a:lnTo>
                    <a:lnTo>
                      <a:pt x="77315" y="47057"/>
                    </a:lnTo>
                    <a:lnTo>
                      <a:pt x="41536" y="26281"/>
                    </a:lnTo>
                    <a:lnTo>
                      <a:pt x="8424" y="1720"/>
                    </a:lnTo>
                    <a:lnTo>
                      <a:pt x="6447" y="0"/>
                    </a:lnTo>
                    <a:lnTo>
                      <a:pt x="3266" y="86"/>
                    </a:lnTo>
                    <a:lnTo>
                      <a:pt x="1375" y="1979"/>
                    </a:lnTo>
                    <a:lnTo>
                      <a:pt x="429" y="3011"/>
                    </a:lnTo>
                    <a:lnTo>
                      <a:pt x="0" y="4302"/>
                    </a:lnTo>
                    <a:lnTo>
                      <a:pt x="171" y="5679"/>
                    </a:lnTo>
                    <a:lnTo>
                      <a:pt x="429" y="8949"/>
                    </a:lnTo>
                    <a:lnTo>
                      <a:pt x="2407" y="11788"/>
                    </a:lnTo>
                    <a:lnTo>
                      <a:pt x="5415" y="13509"/>
                    </a:lnTo>
                    <a:close/>
                  </a:path>
                </a:pathLst>
              </a:custGeom>
              <a:ln w="645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69"/>
              <p:cNvSpPr/>
              <p:nvPr/>
            </p:nvSpPr>
            <p:spPr>
              <a:xfrm>
                <a:off x="5642697" y="2448062"/>
                <a:ext cx="45752" cy="28859"/>
              </a:xfrm>
              <a:prstGeom prst="rect">
                <a:avLst/>
              </a:prstGeom>
              <a:blipFill>
                <a:blip r:embed="rId2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object 70"/>
              <p:cNvSpPr/>
              <p:nvPr/>
            </p:nvSpPr>
            <p:spPr>
              <a:xfrm>
                <a:off x="5642697" y="2448062"/>
                <a:ext cx="46355" cy="29209"/>
              </a:xfrm>
              <a:custGeom>
                <a:avLst/>
                <a:gdLst/>
                <a:ahLst/>
                <a:cxnLst/>
                <a:rect l="l" t="t" r="r" b="b"/>
                <a:pathLst>
                  <a:path w="46354" h="29210">
                    <a:moveTo>
                      <a:pt x="45752" y="28085"/>
                    </a:moveTo>
                    <a:lnTo>
                      <a:pt x="37058" y="11882"/>
                    </a:lnTo>
                    <a:lnTo>
                      <a:pt x="25776" y="2303"/>
                    </a:lnTo>
                    <a:lnTo>
                      <a:pt x="13221" y="0"/>
                    </a:lnTo>
                    <a:lnTo>
                      <a:pt x="706" y="5626"/>
                    </a:lnTo>
                    <a:lnTo>
                      <a:pt x="0" y="12947"/>
                    </a:lnTo>
                    <a:lnTo>
                      <a:pt x="4789" y="19598"/>
                    </a:lnTo>
                    <a:lnTo>
                      <a:pt x="14222" y="24878"/>
                    </a:lnTo>
                    <a:lnTo>
                      <a:pt x="27441" y="28085"/>
                    </a:lnTo>
                    <a:lnTo>
                      <a:pt x="33459" y="28859"/>
                    </a:lnTo>
                    <a:lnTo>
                      <a:pt x="39735" y="28859"/>
                    </a:lnTo>
                    <a:lnTo>
                      <a:pt x="45752" y="28085"/>
                    </a:lnTo>
                    <a:close/>
                  </a:path>
                </a:pathLst>
              </a:custGeom>
              <a:ln w="645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71"/>
              <p:cNvSpPr/>
              <p:nvPr/>
            </p:nvSpPr>
            <p:spPr>
              <a:xfrm>
                <a:off x="5600593" y="2458422"/>
                <a:ext cx="149924" cy="116337"/>
              </a:xfrm>
              <a:prstGeom prst="rect">
                <a:avLst/>
              </a:prstGeom>
              <a:blipFill>
                <a:blip r:embed="rId2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" name="object 72"/>
              <p:cNvSpPr/>
              <p:nvPr/>
            </p:nvSpPr>
            <p:spPr>
              <a:xfrm>
                <a:off x="5600593" y="2466166"/>
                <a:ext cx="15049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50495" h="86994">
                    <a:moveTo>
                      <a:pt x="0" y="0"/>
                    </a:moveTo>
                    <a:lnTo>
                      <a:pt x="0" y="9809"/>
                    </a:lnTo>
                    <a:lnTo>
                      <a:pt x="33653" y="35154"/>
                    </a:lnTo>
                    <a:lnTo>
                      <a:pt x="70126" y="56587"/>
                    </a:lnTo>
                    <a:lnTo>
                      <a:pt x="109018" y="73906"/>
                    </a:lnTo>
                    <a:lnTo>
                      <a:pt x="149924" y="86908"/>
                    </a:lnTo>
                    <a:lnTo>
                      <a:pt x="149924" y="77099"/>
                    </a:lnTo>
                    <a:lnTo>
                      <a:pt x="109308" y="63479"/>
                    </a:lnTo>
                    <a:lnTo>
                      <a:pt x="70578" y="45971"/>
                    </a:lnTo>
                    <a:lnTo>
                      <a:pt x="34039" y="247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" name="object 73"/>
              <p:cNvSpPr/>
              <p:nvPr/>
            </p:nvSpPr>
            <p:spPr>
              <a:xfrm>
                <a:off x="5600593" y="2457733"/>
                <a:ext cx="150495" cy="116839"/>
              </a:xfrm>
              <a:custGeom>
                <a:avLst/>
                <a:gdLst/>
                <a:ahLst/>
                <a:cxnLst/>
                <a:rect l="l" t="t" r="r" b="b"/>
                <a:pathLst>
                  <a:path w="150495" h="116839">
                    <a:moveTo>
                      <a:pt x="0" y="0"/>
                    </a:moveTo>
                    <a:lnTo>
                      <a:pt x="0" y="39238"/>
                    </a:lnTo>
                    <a:lnTo>
                      <a:pt x="34039" y="64026"/>
                    </a:lnTo>
                    <a:lnTo>
                      <a:pt x="70578" y="85241"/>
                    </a:lnTo>
                    <a:lnTo>
                      <a:pt x="109308" y="102729"/>
                    </a:lnTo>
                    <a:lnTo>
                      <a:pt x="149924" y="116337"/>
                    </a:lnTo>
                  </a:path>
                </a:pathLst>
              </a:custGeom>
              <a:ln w="64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" name="object 74"/>
              <p:cNvSpPr/>
              <p:nvPr/>
            </p:nvSpPr>
            <p:spPr>
              <a:xfrm>
                <a:off x="5600593" y="2459110"/>
                <a:ext cx="150495" cy="116839"/>
              </a:xfrm>
              <a:custGeom>
                <a:avLst/>
                <a:gdLst/>
                <a:ahLst/>
                <a:cxnLst/>
                <a:rect l="l" t="t" r="r" b="b"/>
                <a:pathLst>
                  <a:path w="150495" h="116839">
                    <a:moveTo>
                      <a:pt x="149924" y="116337"/>
                    </a:moveTo>
                    <a:lnTo>
                      <a:pt x="149924" y="77099"/>
                    </a:lnTo>
                    <a:lnTo>
                      <a:pt x="109405" y="63298"/>
                    </a:lnTo>
                    <a:lnTo>
                      <a:pt x="70707" y="45745"/>
                    </a:lnTo>
                    <a:lnTo>
                      <a:pt x="34136" y="24595"/>
                    </a:lnTo>
                    <a:lnTo>
                      <a:pt x="0" y="0"/>
                    </a:lnTo>
                  </a:path>
                </a:pathLst>
              </a:custGeom>
              <a:ln w="645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object 75"/>
              <p:cNvSpPr/>
              <p:nvPr/>
            </p:nvSpPr>
            <p:spPr>
              <a:xfrm>
                <a:off x="5759544" y="2194167"/>
                <a:ext cx="584826" cy="318206"/>
              </a:xfrm>
              <a:prstGeom prst="rect">
                <a:avLst/>
              </a:prstGeom>
              <a:blipFill>
                <a:blip r:embed="rId2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object 76"/>
              <p:cNvSpPr/>
              <p:nvPr/>
            </p:nvSpPr>
            <p:spPr>
              <a:xfrm>
                <a:off x="5759544" y="2194167"/>
                <a:ext cx="584835" cy="318770"/>
              </a:xfrm>
              <a:custGeom>
                <a:avLst/>
                <a:gdLst/>
                <a:ahLst/>
                <a:cxnLst/>
                <a:rect l="l" t="t" r="r" b="b"/>
                <a:pathLst>
                  <a:path w="584835" h="318769">
                    <a:moveTo>
                      <a:pt x="221964" y="318206"/>
                    </a:moveTo>
                    <a:lnTo>
                      <a:pt x="584826" y="120553"/>
                    </a:lnTo>
                    <a:lnTo>
                      <a:pt x="359939" y="0"/>
                    </a:lnTo>
                    <a:lnTo>
                      <a:pt x="0" y="196276"/>
                    </a:lnTo>
                    <a:lnTo>
                      <a:pt x="36726" y="231574"/>
                    </a:lnTo>
                    <a:lnTo>
                      <a:pt x="77901" y="261759"/>
                    </a:lnTo>
                    <a:lnTo>
                      <a:pt x="122918" y="286488"/>
                    </a:lnTo>
                    <a:lnTo>
                      <a:pt x="171170" y="305418"/>
                    </a:lnTo>
                    <a:lnTo>
                      <a:pt x="222050" y="318206"/>
                    </a:lnTo>
                  </a:path>
                </a:pathLst>
              </a:custGeom>
              <a:ln w="645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77"/>
              <p:cNvSpPr/>
              <p:nvPr/>
            </p:nvSpPr>
            <p:spPr>
              <a:xfrm>
                <a:off x="5759716" y="2389841"/>
                <a:ext cx="221878" cy="617397"/>
              </a:xfrm>
              <a:prstGeom prst="rect">
                <a:avLst/>
              </a:prstGeom>
              <a:blipFill>
                <a:blip r:embed="rId2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object 78"/>
              <p:cNvSpPr/>
              <p:nvPr/>
            </p:nvSpPr>
            <p:spPr>
              <a:xfrm>
                <a:off x="5759716" y="2389841"/>
                <a:ext cx="222250" cy="617855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617855">
                    <a:moveTo>
                      <a:pt x="221878" y="122532"/>
                    </a:moveTo>
                    <a:lnTo>
                      <a:pt x="170941" y="109797"/>
                    </a:lnTo>
                    <a:lnTo>
                      <a:pt x="122645" y="90825"/>
                    </a:lnTo>
                    <a:lnTo>
                      <a:pt x="77630" y="65968"/>
                    </a:lnTo>
                    <a:lnTo>
                      <a:pt x="36535" y="35575"/>
                    </a:lnTo>
                    <a:lnTo>
                      <a:pt x="0" y="0"/>
                    </a:lnTo>
                    <a:lnTo>
                      <a:pt x="0" y="504673"/>
                    </a:lnTo>
                    <a:lnTo>
                      <a:pt x="37113" y="538304"/>
                    </a:lnTo>
                    <a:lnTo>
                      <a:pt x="78497" y="566705"/>
                    </a:lnTo>
                    <a:lnTo>
                      <a:pt x="123512" y="589564"/>
                    </a:lnTo>
                    <a:lnTo>
                      <a:pt x="171519" y="606566"/>
                    </a:lnTo>
                    <a:lnTo>
                      <a:pt x="221878" y="617397"/>
                    </a:lnTo>
                    <a:lnTo>
                      <a:pt x="221792" y="122532"/>
                    </a:lnTo>
                  </a:path>
                </a:pathLst>
              </a:custGeom>
              <a:ln w="6454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" name="object 79"/>
              <p:cNvSpPr/>
              <p:nvPr/>
            </p:nvSpPr>
            <p:spPr>
              <a:xfrm>
                <a:off x="5981508" y="2314721"/>
                <a:ext cx="362862" cy="691915"/>
              </a:xfrm>
              <a:prstGeom prst="rect">
                <a:avLst/>
              </a:prstGeom>
              <a:blipFill>
                <a:blip r:embed="rId2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" name="object 80"/>
              <p:cNvSpPr/>
              <p:nvPr/>
            </p:nvSpPr>
            <p:spPr>
              <a:xfrm>
                <a:off x="5981508" y="2314721"/>
                <a:ext cx="363220" cy="692150"/>
              </a:xfrm>
              <a:custGeom>
                <a:avLst/>
                <a:gdLst/>
                <a:ahLst/>
                <a:cxnLst/>
                <a:rect l="l" t="t" r="r" b="b"/>
                <a:pathLst>
                  <a:path w="363220" h="692150">
                    <a:moveTo>
                      <a:pt x="0" y="197653"/>
                    </a:moveTo>
                    <a:lnTo>
                      <a:pt x="0" y="691915"/>
                    </a:lnTo>
                    <a:lnTo>
                      <a:pt x="362862" y="496241"/>
                    </a:lnTo>
                    <a:lnTo>
                      <a:pt x="362862" y="0"/>
                    </a:lnTo>
                    <a:lnTo>
                      <a:pt x="0" y="197653"/>
                    </a:lnTo>
                    <a:close/>
                  </a:path>
                </a:pathLst>
              </a:custGeom>
              <a:ln w="645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" name="object 81"/>
              <p:cNvSpPr/>
              <p:nvPr/>
            </p:nvSpPr>
            <p:spPr>
              <a:xfrm>
                <a:off x="5759544" y="2194167"/>
                <a:ext cx="584835" cy="813435"/>
              </a:xfrm>
              <a:custGeom>
                <a:avLst/>
                <a:gdLst/>
                <a:ahLst/>
                <a:cxnLst/>
                <a:rect l="l" t="t" r="r" b="b"/>
                <a:pathLst>
                  <a:path w="584835" h="813435">
                    <a:moveTo>
                      <a:pt x="584826" y="120553"/>
                    </a:moveTo>
                    <a:lnTo>
                      <a:pt x="359939" y="0"/>
                    </a:lnTo>
                    <a:lnTo>
                      <a:pt x="0" y="196276"/>
                    </a:lnTo>
                    <a:lnTo>
                      <a:pt x="171" y="700347"/>
                    </a:lnTo>
                    <a:lnTo>
                      <a:pt x="37285" y="733945"/>
                    </a:lnTo>
                    <a:lnTo>
                      <a:pt x="78669" y="762342"/>
                    </a:lnTo>
                    <a:lnTo>
                      <a:pt x="123684" y="785213"/>
                    </a:lnTo>
                    <a:lnTo>
                      <a:pt x="171691" y="802231"/>
                    </a:lnTo>
                    <a:lnTo>
                      <a:pt x="222050" y="813071"/>
                    </a:lnTo>
                    <a:lnTo>
                      <a:pt x="584826" y="616794"/>
                    </a:lnTo>
                    <a:lnTo>
                      <a:pt x="584826" y="120553"/>
                    </a:lnTo>
                    <a:close/>
                  </a:path>
                </a:pathLst>
              </a:custGeom>
              <a:ln w="85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" name="object 82"/>
              <p:cNvSpPr/>
              <p:nvPr/>
            </p:nvSpPr>
            <p:spPr>
              <a:xfrm>
                <a:off x="5843850" y="2695980"/>
                <a:ext cx="35643" cy="44616"/>
              </a:xfrm>
              <a:prstGeom prst="rect">
                <a:avLst/>
              </a:prstGeom>
              <a:blipFill>
                <a:blip r:embed="rId2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" name="object 83"/>
              <p:cNvSpPr/>
              <p:nvPr/>
            </p:nvSpPr>
            <p:spPr>
              <a:xfrm>
                <a:off x="5843850" y="2695980"/>
                <a:ext cx="36195" cy="4508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45085">
                    <a:moveTo>
                      <a:pt x="33811" y="16456"/>
                    </a:moveTo>
                    <a:lnTo>
                      <a:pt x="29472" y="8475"/>
                    </a:lnTo>
                    <a:lnTo>
                      <a:pt x="23538" y="2818"/>
                    </a:lnTo>
                    <a:lnTo>
                      <a:pt x="16766" y="0"/>
                    </a:lnTo>
                    <a:lnTo>
                      <a:pt x="9912" y="537"/>
                    </a:lnTo>
                    <a:lnTo>
                      <a:pt x="4298" y="4502"/>
                    </a:lnTo>
                    <a:lnTo>
                      <a:pt x="908" y="11024"/>
                    </a:lnTo>
                    <a:lnTo>
                      <a:pt x="0" y="19208"/>
                    </a:lnTo>
                    <a:lnTo>
                      <a:pt x="1832" y="28159"/>
                    </a:lnTo>
                    <a:lnTo>
                      <a:pt x="6170" y="36140"/>
                    </a:lnTo>
                    <a:lnTo>
                      <a:pt x="12105" y="41798"/>
                    </a:lnTo>
                    <a:lnTo>
                      <a:pt x="18877" y="44616"/>
                    </a:lnTo>
                    <a:lnTo>
                      <a:pt x="25730" y="44078"/>
                    </a:lnTo>
                    <a:lnTo>
                      <a:pt x="31345" y="40113"/>
                    </a:lnTo>
                    <a:lnTo>
                      <a:pt x="34735" y="33591"/>
                    </a:lnTo>
                    <a:lnTo>
                      <a:pt x="35643" y="25407"/>
                    </a:lnTo>
                    <a:lnTo>
                      <a:pt x="33811" y="16456"/>
                    </a:lnTo>
                    <a:close/>
                  </a:path>
                </a:pathLst>
              </a:custGeom>
              <a:ln w="645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" name="object 84"/>
              <p:cNvSpPr/>
              <p:nvPr/>
            </p:nvSpPr>
            <p:spPr>
              <a:xfrm>
                <a:off x="5792334" y="2795083"/>
                <a:ext cx="156383" cy="143878"/>
              </a:xfrm>
              <a:prstGeom prst="rect">
                <a:avLst/>
              </a:prstGeom>
              <a:blipFill>
                <a:blip r:embed="rId2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" name="object 85"/>
              <p:cNvSpPr/>
              <p:nvPr/>
            </p:nvSpPr>
            <p:spPr>
              <a:xfrm>
                <a:off x="5789374" y="2485096"/>
                <a:ext cx="162560" cy="90805"/>
              </a:xfrm>
              <a:custGeom>
                <a:avLst/>
                <a:gdLst/>
                <a:ahLst/>
                <a:cxnLst/>
                <a:rect l="l" t="t" r="r" b="b"/>
                <a:pathLst>
                  <a:path w="162560" h="90805">
                    <a:moveTo>
                      <a:pt x="6447" y="0"/>
                    </a:moveTo>
                    <a:lnTo>
                      <a:pt x="3352" y="86"/>
                    </a:lnTo>
                    <a:lnTo>
                      <a:pt x="1461" y="1979"/>
                    </a:lnTo>
                    <a:lnTo>
                      <a:pt x="515" y="3011"/>
                    </a:lnTo>
                    <a:lnTo>
                      <a:pt x="0" y="4302"/>
                    </a:lnTo>
                    <a:lnTo>
                      <a:pt x="171" y="5679"/>
                    </a:lnTo>
                    <a:lnTo>
                      <a:pt x="515" y="8862"/>
                    </a:lnTo>
                    <a:lnTo>
                      <a:pt x="2493" y="11788"/>
                    </a:lnTo>
                    <a:lnTo>
                      <a:pt x="5501" y="13509"/>
                    </a:lnTo>
                    <a:lnTo>
                      <a:pt x="39275" y="38697"/>
                    </a:lnTo>
                    <a:lnTo>
                      <a:pt x="75757" y="60061"/>
                    </a:lnTo>
                    <a:lnTo>
                      <a:pt x="114592" y="77424"/>
                    </a:lnTo>
                    <a:lnTo>
                      <a:pt x="155426" y="90608"/>
                    </a:lnTo>
                    <a:lnTo>
                      <a:pt x="159638" y="89662"/>
                    </a:lnTo>
                    <a:lnTo>
                      <a:pt x="162217" y="85876"/>
                    </a:lnTo>
                    <a:lnTo>
                      <a:pt x="160584" y="79250"/>
                    </a:lnTo>
                    <a:lnTo>
                      <a:pt x="158349" y="77185"/>
                    </a:lnTo>
                    <a:lnTo>
                      <a:pt x="155426" y="76583"/>
                    </a:lnTo>
                    <a:lnTo>
                      <a:pt x="115449" y="63869"/>
                    </a:lnTo>
                    <a:lnTo>
                      <a:pt x="77390" y="47025"/>
                    </a:lnTo>
                    <a:lnTo>
                      <a:pt x="41620" y="26244"/>
                    </a:lnTo>
                    <a:lnTo>
                      <a:pt x="8510" y="1720"/>
                    </a:lnTo>
                    <a:lnTo>
                      <a:pt x="6447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" name="object 86"/>
              <p:cNvSpPr/>
              <p:nvPr/>
            </p:nvSpPr>
            <p:spPr>
              <a:xfrm>
                <a:off x="5789374" y="2485097"/>
                <a:ext cx="162560" cy="90805"/>
              </a:xfrm>
              <a:custGeom>
                <a:avLst/>
                <a:gdLst/>
                <a:ahLst/>
                <a:cxnLst/>
                <a:rect l="l" t="t" r="r" b="b"/>
                <a:pathLst>
                  <a:path w="162560" h="90805">
                    <a:moveTo>
                      <a:pt x="5501" y="13509"/>
                    </a:moveTo>
                    <a:lnTo>
                      <a:pt x="39275" y="38697"/>
                    </a:lnTo>
                    <a:lnTo>
                      <a:pt x="75757" y="60061"/>
                    </a:lnTo>
                    <a:lnTo>
                      <a:pt x="114592" y="77424"/>
                    </a:lnTo>
                    <a:lnTo>
                      <a:pt x="155426" y="90608"/>
                    </a:lnTo>
                    <a:lnTo>
                      <a:pt x="159638" y="89662"/>
                    </a:lnTo>
                    <a:lnTo>
                      <a:pt x="162217" y="85876"/>
                    </a:lnTo>
                    <a:lnTo>
                      <a:pt x="161272" y="82004"/>
                    </a:lnTo>
                    <a:lnTo>
                      <a:pt x="160584" y="79250"/>
                    </a:lnTo>
                    <a:lnTo>
                      <a:pt x="158349" y="77185"/>
                    </a:lnTo>
                    <a:lnTo>
                      <a:pt x="155426" y="76583"/>
                    </a:lnTo>
                    <a:lnTo>
                      <a:pt x="115449" y="63869"/>
                    </a:lnTo>
                    <a:lnTo>
                      <a:pt x="77390" y="47025"/>
                    </a:lnTo>
                    <a:lnTo>
                      <a:pt x="41620" y="26244"/>
                    </a:lnTo>
                    <a:lnTo>
                      <a:pt x="8510" y="1720"/>
                    </a:lnTo>
                    <a:lnTo>
                      <a:pt x="6447" y="0"/>
                    </a:lnTo>
                    <a:lnTo>
                      <a:pt x="3352" y="86"/>
                    </a:lnTo>
                    <a:lnTo>
                      <a:pt x="1461" y="1979"/>
                    </a:lnTo>
                    <a:lnTo>
                      <a:pt x="515" y="3011"/>
                    </a:lnTo>
                    <a:lnTo>
                      <a:pt x="0" y="4302"/>
                    </a:lnTo>
                    <a:lnTo>
                      <a:pt x="171" y="5679"/>
                    </a:lnTo>
                    <a:lnTo>
                      <a:pt x="515" y="8862"/>
                    </a:lnTo>
                    <a:lnTo>
                      <a:pt x="2493" y="11788"/>
                    </a:lnTo>
                    <a:lnTo>
                      <a:pt x="5501" y="13509"/>
                    </a:lnTo>
                    <a:close/>
                  </a:path>
                </a:pathLst>
              </a:custGeom>
              <a:ln w="645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" name="object 87"/>
              <p:cNvSpPr/>
              <p:nvPr/>
            </p:nvSpPr>
            <p:spPr>
              <a:xfrm>
                <a:off x="5837632" y="2529378"/>
                <a:ext cx="45703" cy="28773"/>
              </a:xfrm>
              <a:prstGeom prst="rect">
                <a:avLst/>
              </a:prstGeom>
              <a:blipFill>
                <a:blip r:embed="rId3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" name="object 88"/>
              <p:cNvSpPr/>
              <p:nvPr/>
            </p:nvSpPr>
            <p:spPr>
              <a:xfrm>
                <a:off x="5837632" y="2529378"/>
                <a:ext cx="45720" cy="29209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29210">
                    <a:moveTo>
                      <a:pt x="45703" y="28085"/>
                    </a:moveTo>
                    <a:lnTo>
                      <a:pt x="37058" y="11882"/>
                    </a:lnTo>
                    <a:lnTo>
                      <a:pt x="25801" y="2303"/>
                    </a:lnTo>
                    <a:lnTo>
                      <a:pt x="13256" y="0"/>
                    </a:lnTo>
                    <a:lnTo>
                      <a:pt x="742" y="5626"/>
                    </a:lnTo>
                    <a:lnTo>
                      <a:pt x="0" y="12947"/>
                    </a:lnTo>
                    <a:lnTo>
                      <a:pt x="4793" y="19598"/>
                    </a:lnTo>
                    <a:lnTo>
                      <a:pt x="14246" y="24878"/>
                    </a:lnTo>
                    <a:lnTo>
                      <a:pt x="27478" y="28085"/>
                    </a:lnTo>
                    <a:lnTo>
                      <a:pt x="33409" y="28773"/>
                    </a:lnTo>
                    <a:lnTo>
                      <a:pt x="39771" y="28773"/>
                    </a:lnTo>
                    <a:lnTo>
                      <a:pt x="45703" y="28085"/>
                    </a:lnTo>
                    <a:close/>
                  </a:path>
                </a:pathLst>
              </a:custGeom>
              <a:ln w="645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" name="object 89"/>
              <p:cNvSpPr/>
              <p:nvPr/>
            </p:nvSpPr>
            <p:spPr>
              <a:xfrm>
                <a:off x="5795564" y="2539737"/>
                <a:ext cx="149924" cy="116337"/>
              </a:xfrm>
              <a:prstGeom prst="rect">
                <a:avLst/>
              </a:prstGeom>
              <a:blipFill>
                <a:blip r:embed="rId3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" name="object 90"/>
              <p:cNvSpPr/>
              <p:nvPr/>
            </p:nvSpPr>
            <p:spPr>
              <a:xfrm>
                <a:off x="5795564" y="2547396"/>
                <a:ext cx="15049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50495" h="86994">
                    <a:moveTo>
                      <a:pt x="0" y="0"/>
                    </a:moveTo>
                    <a:lnTo>
                      <a:pt x="0" y="9895"/>
                    </a:lnTo>
                    <a:lnTo>
                      <a:pt x="33640" y="35239"/>
                    </a:lnTo>
                    <a:lnTo>
                      <a:pt x="70094" y="56662"/>
                    </a:lnTo>
                    <a:lnTo>
                      <a:pt x="108982" y="73955"/>
                    </a:lnTo>
                    <a:lnTo>
                      <a:pt x="149924" y="86908"/>
                    </a:lnTo>
                    <a:lnTo>
                      <a:pt x="149924" y="77099"/>
                    </a:lnTo>
                    <a:lnTo>
                      <a:pt x="109308" y="63527"/>
                    </a:lnTo>
                    <a:lnTo>
                      <a:pt x="70578" y="46035"/>
                    </a:lnTo>
                    <a:lnTo>
                      <a:pt x="34039" y="24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" name="object 91"/>
              <p:cNvSpPr/>
              <p:nvPr/>
            </p:nvSpPr>
            <p:spPr>
              <a:xfrm>
                <a:off x="5795564" y="2539049"/>
                <a:ext cx="150495" cy="116839"/>
              </a:xfrm>
              <a:custGeom>
                <a:avLst/>
                <a:gdLst/>
                <a:ahLst/>
                <a:cxnLst/>
                <a:rect l="l" t="t" r="r" b="b"/>
                <a:pathLst>
                  <a:path w="150495" h="116839">
                    <a:moveTo>
                      <a:pt x="0" y="0"/>
                    </a:moveTo>
                    <a:lnTo>
                      <a:pt x="0" y="39238"/>
                    </a:lnTo>
                    <a:lnTo>
                      <a:pt x="34039" y="64026"/>
                    </a:lnTo>
                    <a:lnTo>
                      <a:pt x="70578" y="85241"/>
                    </a:lnTo>
                    <a:lnTo>
                      <a:pt x="109308" y="102729"/>
                    </a:lnTo>
                    <a:lnTo>
                      <a:pt x="149924" y="116337"/>
                    </a:lnTo>
                  </a:path>
                </a:pathLst>
              </a:custGeom>
              <a:ln w="64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" name="object 92"/>
              <p:cNvSpPr/>
              <p:nvPr/>
            </p:nvSpPr>
            <p:spPr>
              <a:xfrm>
                <a:off x="5795564" y="2540426"/>
                <a:ext cx="150495" cy="116839"/>
              </a:xfrm>
              <a:custGeom>
                <a:avLst/>
                <a:gdLst/>
                <a:ahLst/>
                <a:cxnLst/>
                <a:rect l="l" t="t" r="r" b="b"/>
                <a:pathLst>
                  <a:path w="150495" h="116839">
                    <a:moveTo>
                      <a:pt x="149924" y="116337"/>
                    </a:moveTo>
                    <a:lnTo>
                      <a:pt x="149924" y="77099"/>
                    </a:lnTo>
                    <a:lnTo>
                      <a:pt x="109405" y="63298"/>
                    </a:lnTo>
                    <a:lnTo>
                      <a:pt x="70707" y="45745"/>
                    </a:lnTo>
                    <a:lnTo>
                      <a:pt x="34136" y="24595"/>
                    </a:lnTo>
                    <a:lnTo>
                      <a:pt x="0" y="0"/>
                    </a:lnTo>
                  </a:path>
                </a:pathLst>
              </a:custGeom>
              <a:ln w="645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" name="object 93"/>
              <p:cNvSpPr txBox="1"/>
              <p:nvPr/>
            </p:nvSpPr>
            <p:spPr>
              <a:xfrm>
                <a:off x="5255462" y="3016868"/>
                <a:ext cx="723265" cy="27432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marR="5080" indent="104775">
                  <a:lnSpc>
                    <a:spcPct val="101800"/>
                  </a:lnSpc>
                  <a:spcBef>
                    <a:spcPts val="95"/>
                  </a:spcBef>
                </a:pPr>
                <a:r>
                  <a:rPr sz="800" dirty="0">
                    <a:latin typeface="Arial"/>
                    <a:cs typeface="Arial"/>
                  </a:rPr>
                  <a:t>Salesforce  Connector</a:t>
                </a:r>
                <a:r>
                  <a:rPr sz="800" spc="-55" dirty="0">
                    <a:latin typeface="Arial"/>
                    <a:cs typeface="Arial"/>
                  </a:rPr>
                  <a:t> </a:t>
                </a:r>
                <a:r>
                  <a:rPr sz="800" spc="5" dirty="0">
                    <a:latin typeface="Arial"/>
                    <a:cs typeface="Arial"/>
                  </a:rPr>
                  <a:t>N+1</a:t>
                </a:r>
                <a:endParaRPr sz="800">
                  <a:latin typeface="Arial"/>
                  <a:cs typeface="Arial"/>
                </a:endParaRPr>
              </a:p>
            </p:txBody>
          </p:sp>
          <p:sp>
            <p:nvSpPr>
              <p:cNvPr id="95" name="object 94"/>
              <p:cNvSpPr/>
              <p:nvPr/>
            </p:nvSpPr>
            <p:spPr>
              <a:xfrm>
                <a:off x="2981552" y="4448652"/>
                <a:ext cx="818267" cy="1429074"/>
              </a:xfrm>
              <a:prstGeom prst="rect">
                <a:avLst/>
              </a:prstGeom>
              <a:blipFill>
                <a:blip r:embed="rId3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" name="object 95"/>
              <p:cNvSpPr/>
              <p:nvPr/>
            </p:nvSpPr>
            <p:spPr>
              <a:xfrm>
                <a:off x="4370591" y="4533754"/>
                <a:ext cx="750293" cy="1304562"/>
              </a:xfrm>
              <a:prstGeom prst="rect">
                <a:avLst/>
              </a:prstGeom>
              <a:blipFill>
                <a:blip r:embed="rId3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" name="object 96"/>
              <p:cNvSpPr/>
              <p:nvPr/>
            </p:nvSpPr>
            <p:spPr>
              <a:xfrm>
                <a:off x="3468894" y="5899678"/>
                <a:ext cx="0" cy="170815"/>
              </a:xfrm>
              <a:custGeom>
                <a:avLst/>
                <a:gdLst/>
                <a:ahLst/>
                <a:cxnLst/>
                <a:rect l="l" t="t" r="r" b="b"/>
                <a:pathLst>
                  <a:path h="170814">
                    <a:moveTo>
                      <a:pt x="0" y="0"/>
                    </a:moveTo>
                    <a:lnTo>
                      <a:pt x="0" y="170741"/>
                    </a:lnTo>
                  </a:path>
                </a:pathLst>
              </a:custGeom>
              <a:ln w="25789">
                <a:solidFill>
                  <a:srgbClr val="006FC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40290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2412122" y="1484784"/>
            <a:ext cx="4319757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spc="-5" dirty="0" smtClean="0"/>
              <a:t>Salesforce </a:t>
            </a:r>
            <a:r>
              <a:rPr lang="en-CA" sz="2800" dirty="0" smtClean="0"/>
              <a:t>Events</a:t>
            </a:r>
            <a:r>
              <a:rPr lang="en-CA" sz="2800" spc="-40" dirty="0" smtClean="0"/>
              <a:t> </a:t>
            </a:r>
            <a:r>
              <a:rPr lang="en-CA" sz="2800" spc="-5" dirty="0" smtClean="0"/>
              <a:t>notification</a:t>
            </a:r>
            <a:endParaRPr lang="en-CA" sz="2800" spc="-5" dirty="0"/>
          </a:p>
        </p:txBody>
      </p:sp>
      <p:grpSp>
        <p:nvGrpSpPr>
          <p:cNvPr id="4" name="Group 3"/>
          <p:cNvGrpSpPr/>
          <p:nvPr/>
        </p:nvGrpSpPr>
        <p:grpSpPr>
          <a:xfrm>
            <a:off x="1898548" y="3073499"/>
            <a:ext cx="5346904" cy="1120820"/>
            <a:chOff x="1601361" y="2842731"/>
            <a:chExt cx="5346904" cy="1120820"/>
          </a:xfrm>
        </p:grpSpPr>
        <p:sp>
          <p:nvSpPr>
            <p:cNvPr id="5" name="object 4"/>
            <p:cNvSpPr txBox="1"/>
            <p:nvPr/>
          </p:nvSpPr>
          <p:spPr>
            <a:xfrm>
              <a:off x="1601361" y="2842731"/>
              <a:ext cx="2477651" cy="11208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99085" indent="-286385">
                <a:lnSpc>
                  <a:spcPct val="100000"/>
                </a:lnSpc>
                <a:spcBef>
                  <a:spcPts val="100"/>
                </a:spcBef>
                <a:buChar char="–"/>
                <a:tabLst>
                  <a:tab pos="299085" algn="l"/>
                  <a:tab pos="299720" algn="l"/>
                </a:tabLst>
              </a:pPr>
              <a:r>
                <a:rPr spc="-5" dirty="0">
                  <a:latin typeface="Calibri"/>
                  <a:cs typeface="Calibri"/>
                </a:rPr>
                <a:t>Call</a:t>
              </a:r>
              <a:r>
                <a:rPr spc="-25" dirty="0">
                  <a:latin typeface="Calibri"/>
                  <a:cs typeface="Calibri"/>
                </a:rPr>
                <a:t> </a:t>
              </a:r>
              <a:r>
                <a:rPr spc="-5" dirty="0">
                  <a:latin typeface="Calibri"/>
                  <a:cs typeface="Calibri"/>
                </a:rPr>
                <a:t>Disconnected</a:t>
              </a:r>
              <a:endParaRPr dirty="0">
                <a:latin typeface="Calibri"/>
                <a:cs typeface="Calibri"/>
              </a:endParaRPr>
            </a:p>
            <a:p>
              <a:pPr marL="299085" indent="-286385">
                <a:lnSpc>
                  <a:spcPct val="100000"/>
                </a:lnSpc>
                <a:buChar char="–"/>
                <a:tabLst>
                  <a:tab pos="299085" algn="l"/>
                  <a:tab pos="299720" algn="l"/>
                </a:tabLst>
              </a:pPr>
              <a:r>
                <a:rPr spc="-5" dirty="0">
                  <a:latin typeface="Calibri"/>
                  <a:cs typeface="Calibri"/>
                </a:rPr>
                <a:t>Established</a:t>
              </a:r>
              <a:r>
                <a:rPr spc="-20" dirty="0">
                  <a:latin typeface="Calibri"/>
                  <a:cs typeface="Calibri"/>
                </a:rPr>
                <a:t> </a:t>
              </a:r>
              <a:r>
                <a:rPr spc="-10" dirty="0">
                  <a:latin typeface="Calibri"/>
                  <a:cs typeface="Calibri"/>
                </a:rPr>
                <a:t>Inbound</a:t>
              </a:r>
              <a:endParaRPr dirty="0">
                <a:latin typeface="Calibri"/>
                <a:cs typeface="Calibri"/>
              </a:endParaRPr>
            </a:p>
            <a:p>
              <a:pPr marL="299085" indent="-286385">
                <a:lnSpc>
                  <a:spcPct val="100000"/>
                </a:lnSpc>
                <a:buChar char="–"/>
                <a:tabLst>
                  <a:tab pos="299085" algn="l"/>
                  <a:tab pos="299720" algn="l"/>
                </a:tabLst>
              </a:pPr>
              <a:r>
                <a:rPr spc="-5" dirty="0">
                  <a:latin typeface="Calibri"/>
                  <a:cs typeface="Calibri"/>
                </a:rPr>
                <a:t>Established</a:t>
              </a:r>
              <a:r>
                <a:rPr spc="-65" dirty="0">
                  <a:latin typeface="Calibri"/>
                  <a:cs typeface="Calibri"/>
                </a:rPr>
                <a:t> </a:t>
              </a:r>
              <a:r>
                <a:rPr spc="-5" dirty="0">
                  <a:latin typeface="Calibri"/>
                  <a:cs typeface="Calibri"/>
                </a:rPr>
                <a:t>Outbound</a:t>
              </a:r>
              <a:endParaRPr dirty="0">
                <a:latin typeface="Calibri"/>
                <a:cs typeface="Calibri"/>
              </a:endParaRPr>
            </a:p>
            <a:p>
              <a:pPr marL="299085" indent="-286385">
                <a:lnSpc>
                  <a:spcPct val="100000"/>
                </a:lnSpc>
                <a:buChar char="–"/>
                <a:tabLst>
                  <a:tab pos="299085" algn="l"/>
                  <a:tab pos="299720" algn="l"/>
                </a:tabLst>
              </a:pPr>
              <a:r>
                <a:rPr spc="-5" dirty="0">
                  <a:latin typeface="Calibri"/>
                  <a:cs typeface="Calibri"/>
                </a:rPr>
                <a:t>Held/Retrieved</a:t>
              </a:r>
              <a:endParaRPr dirty="0">
                <a:latin typeface="Calibri"/>
                <a:cs typeface="Calibri"/>
              </a:endParaRPr>
            </a:p>
          </p:txBody>
        </p:sp>
        <p:sp>
          <p:nvSpPr>
            <p:cNvPr id="6" name="object 5"/>
            <p:cNvSpPr txBox="1"/>
            <p:nvPr/>
          </p:nvSpPr>
          <p:spPr>
            <a:xfrm>
              <a:off x="4932041" y="2863199"/>
              <a:ext cx="2016224" cy="1070806"/>
            </a:xfrm>
            <a:prstGeom prst="rect">
              <a:avLst/>
            </a:prstGeom>
          </p:spPr>
          <p:txBody>
            <a:bodyPr vert="horz" wrap="square" lIns="0" tIns="85090" rIns="0" bIns="0" rtlCol="0">
              <a:spAutoFit/>
            </a:bodyPr>
            <a:lstStyle/>
            <a:p>
              <a:pPr marL="299085" indent="-286385">
                <a:lnSpc>
                  <a:spcPct val="100000"/>
                </a:lnSpc>
                <a:spcBef>
                  <a:spcPts val="670"/>
                </a:spcBef>
                <a:buChar char="–"/>
                <a:tabLst>
                  <a:tab pos="299085" algn="l"/>
                  <a:tab pos="299720" algn="l"/>
                </a:tabLst>
              </a:pPr>
              <a:r>
                <a:rPr spc="-5" dirty="0">
                  <a:latin typeface="Calibri"/>
                  <a:cs typeface="Calibri"/>
                </a:rPr>
                <a:t>Call</a:t>
              </a:r>
              <a:r>
                <a:rPr spc="-55" dirty="0">
                  <a:latin typeface="Calibri"/>
                  <a:cs typeface="Calibri"/>
                </a:rPr>
                <a:t> </a:t>
              </a:r>
              <a:r>
                <a:rPr spc="-5" dirty="0">
                  <a:latin typeface="Calibri"/>
                  <a:cs typeface="Calibri"/>
                </a:rPr>
                <a:t>Conferenced</a:t>
              </a:r>
              <a:endParaRPr dirty="0">
                <a:latin typeface="Calibri"/>
                <a:cs typeface="Calibri"/>
              </a:endParaRPr>
            </a:p>
            <a:p>
              <a:pPr marL="299085" indent="-286385">
                <a:lnSpc>
                  <a:spcPct val="100000"/>
                </a:lnSpc>
                <a:spcBef>
                  <a:spcPts val="580"/>
                </a:spcBef>
                <a:buChar char="–"/>
                <a:tabLst>
                  <a:tab pos="299085" algn="l"/>
                  <a:tab pos="299720" algn="l"/>
                </a:tabLst>
              </a:pPr>
              <a:r>
                <a:rPr spc="-5" dirty="0">
                  <a:latin typeface="Calibri"/>
                  <a:cs typeface="Calibri"/>
                </a:rPr>
                <a:t>Call</a:t>
              </a:r>
              <a:r>
                <a:rPr spc="-40" dirty="0">
                  <a:latin typeface="Calibri"/>
                  <a:cs typeface="Calibri"/>
                </a:rPr>
                <a:t> </a:t>
              </a:r>
              <a:r>
                <a:rPr spc="-5" dirty="0">
                  <a:latin typeface="Calibri"/>
                  <a:cs typeface="Calibri"/>
                </a:rPr>
                <a:t>Transferred</a:t>
              </a:r>
              <a:endParaRPr dirty="0">
                <a:latin typeface="Calibri"/>
                <a:cs typeface="Calibri"/>
              </a:endParaRPr>
            </a:p>
            <a:p>
              <a:pPr marL="299085" indent="-286385">
                <a:lnSpc>
                  <a:spcPct val="100000"/>
                </a:lnSpc>
                <a:spcBef>
                  <a:spcPts val="575"/>
                </a:spcBef>
                <a:buChar char="–"/>
                <a:tabLst>
                  <a:tab pos="299085" algn="l"/>
                  <a:tab pos="299720" algn="l"/>
                </a:tabLst>
              </a:pPr>
              <a:r>
                <a:rPr dirty="0">
                  <a:latin typeface="Calibri"/>
                  <a:cs typeface="Calibri"/>
                </a:rPr>
                <a:t>Wrap</a:t>
              </a:r>
              <a:r>
                <a:rPr spc="-10" dirty="0">
                  <a:latin typeface="Calibri"/>
                  <a:cs typeface="Calibri"/>
                </a:rPr>
                <a:t> </a:t>
              </a:r>
              <a:r>
                <a:rPr spc="-5" dirty="0">
                  <a:latin typeface="Calibri"/>
                  <a:cs typeface="Calibri"/>
                </a:rPr>
                <a:t>up</a:t>
              </a:r>
              <a:endParaRPr dirty="0">
                <a:latin typeface="Calibri"/>
                <a:cs typeface="Calibri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84603" y="2276872"/>
            <a:ext cx="6974795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The Salesforce Connector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integrates the</a:t>
            </a:r>
            <a:r>
              <a:rPr spc="1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 smtClean="0">
                <a:solidFill>
                  <a:srgbClr val="001F5F"/>
                </a:solidFill>
                <a:latin typeface="Calibri"/>
                <a:cs typeface="Calibri"/>
              </a:rPr>
              <a:t>Salesforce</a:t>
            </a:r>
            <a:r>
              <a:rPr lang="en-CA" spc="-10" dirty="0" smtClean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" dirty="0" smtClean="0">
                <a:solidFill>
                  <a:srgbClr val="001F5F"/>
                </a:solidFill>
                <a:latin typeface="Calibri"/>
                <a:cs typeface="Calibri"/>
              </a:rPr>
              <a:t>event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notifications</a:t>
            </a:r>
            <a:r>
              <a:rPr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 smtClean="0">
                <a:solidFill>
                  <a:srgbClr val="001F5F"/>
                </a:solidFill>
                <a:latin typeface="Calibri"/>
                <a:cs typeface="Calibri"/>
              </a:rPr>
              <a:t>for</a:t>
            </a:r>
            <a:r>
              <a:rPr lang="en-CA" spc="-10" dirty="0" smtClean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48699" y="4822163"/>
            <a:ext cx="5246603" cy="8560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7790" marR="5080" indent="-85725" algn="l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Salesforce user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is configured with an extension </a:t>
            </a:r>
            <a:endParaRPr lang="en-CA" spc="-5" dirty="0" smtClean="0">
              <a:solidFill>
                <a:srgbClr val="001F5F"/>
              </a:solidFill>
              <a:latin typeface="Calibri"/>
              <a:cs typeface="Calibri"/>
            </a:endParaRPr>
          </a:p>
          <a:p>
            <a:pPr marL="97790" marR="5080" indent="-85725" algn="l">
              <a:lnSpc>
                <a:spcPct val="100000"/>
              </a:lnSpc>
              <a:spcBef>
                <a:spcPts val="95"/>
              </a:spcBef>
            </a:pPr>
            <a:r>
              <a:rPr spc="-5" dirty="0" smtClean="0">
                <a:solidFill>
                  <a:srgbClr val="001F5F"/>
                </a:solidFill>
                <a:latin typeface="Calibri"/>
                <a:cs typeface="Calibri"/>
              </a:rPr>
              <a:t>that 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maps to the </a:t>
            </a:r>
            <a:r>
              <a:rPr lang="en-CA" spc="-10" dirty="0" smtClean="0">
                <a:solidFill>
                  <a:srgbClr val="001F5F"/>
                </a:solidFill>
                <a:latin typeface="Calibri"/>
                <a:cs typeface="Calibri"/>
              </a:rPr>
              <a:t>GLCCaaS</a:t>
            </a:r>
            <a:r>
              <a:rPr spc="-10" dirty="0" smtClean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" dirty="0" smtClean="0">
                <a:solidFill>
                  <a:srgbClr val="001F5F"/>
                </a:solidFill>
                <a:latin typeface="Calibri"/>
                <a:cs typeface="Calibri"/>
              </a:rPr>
              <a:t>Agent ID</a:t>
            </a:r>
            <a:r>
              <a:rPr lang="en-CA" spc="-5" dirty="0" smtClean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" dirty="0" smtClean="0">
                <a:solidFill>
                  <a:srgbClr val="001F5F"/>
                </a:solidFill>
                <a:latin typeface="Calibri"/>
                <a:cs typeface="Calibri"/>
              </a:rPr>
              <a:t>enabling </a:t>
            </a:r>
            <a:r>
              <a:rPr spc="-10" dirty="0">
                <a:solidFill>
                  <a:srgbClr val="001F5F"/>
                </a:solidFill>
                <a:latin typeface="Calibri"/>
                <a:cs typeface="Calibri"/>
              </a:rPr>
              <a:t>Single</a:t>
            </a:r>
            <a:r>
              <a:rPr spc="1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10" dirty="0" smtClean="0">
                <a:solidFill>
                  <a:srgbClr val="001F5F"/>
                </a:solidFill>
                <a:latin typeface="Calibri"/>
                <a:cs typeface="Calibri"/>
              </a:rPr>
              <a:t>Sign-on</a:t>
            </a:r>
            <a:r>
              <a:rPr lang="en-CA" spc="-10" dirty="0" smtClean="0">
                <a:solidFill>
                  <a:srgbClr val="001F5F"/>
                </a:solidFill>
                <a:latin typeface="Calibri"/>
                <a:cs typeface="Calibri"/>
              </a:rPr>
              <a:t>.</a:t>
            </a:r>
            <a:endParaRPr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40290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2339481" y="1196752"/>
            <a:ext cx="4465039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smtClean="0"/>
              <a:t>Salesforce Connector</a:t>
            </a:r>
            <a:r>
              <a:rPr lang="en-CA" sz="2800" spc="-145" dirty="0" smtClean="0"/>
              <a:t> </a:t>
            </a:r>
            <a:r>
              <a:rPr lang="en-CA" sz="2800" dirty="0" smtClean="0"/>
              <a:t>Example</a:t>
            </a:r>
            <a:endParaRPr lang="en-CA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1251856" y="1988840"/>
            <a:ext cx="6640289" cy="3757169"/>
            <a:chOff x="2180183" y="2204864"/>
            <a:chExt cx="6640289" cy="3757169"/>
          </a:xfrm>
        </p:grpSpPr>
        <p:sp>
          <p:nvSpPr>
            <p:cNvPr id="5" name="object 4"/>
            <p:cNvSpPr/>
            <p:nvPr/>
          </p:nvSpPr>
          <p:spPr>
            <a:xfrm>
              <a:off x="2180183" y="2204864"/>
              <a:ext cx="4322910" cy="31799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/>
            <p:cNvSpPr txBox="1"/>
            <p:nvPr/>
          </p:nvSpPr>
          <p:spPr>
            <a:xfrm>
              <a:off x="2286058" y="5518322"/>
              <a:ext cx="4217035" cy="44371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r">
                <a:lnSpc>
                  <a:spcPct val="100000"/>
                </a:lnSpc>
                <a:spcBef>
                  <a:spcPts val="100"/>
                </a:spcBef>
              </a:pPr>
              <a:r>
                <a:rPr sz="1400" spc="-10" dirty="0">
                  <a:latin typeface="Calibri"/>
                  <a:cs typeface="Calibri"/>
                </a:rPr>
                <a:t>Salesforce </a:t>
              </a:r>
              <a:r>
                <a:rPr sz="1400" spc="-5" dirty="0">
                  <a:latin typeface="Calibri"/>
                  <a:cs typeface="Calibri"/>
                </a:rPr>
                <a:t>Console </a:t>
              </a:r>
              <a:r>
                <a:rPr sz="1400" dirty="0">
                  <a:latin typeface="Calibri"/>
                  <a:cs typeface="Calibri"/>
                </a:rPr>
                <a:t>mode - </a:t>
              </a:r>
              <a:r>
                <a:rPr sz="1400" spc="-10" dirty="0">
                  <a:latin typeface="Calibri"/>
                  <a:cs typeface="Calibri"/>
                </a:rPr>
                <a:t>Salesforce </a:t>
              </a:r>
              <a:r>
                <a:rPr sz="1400" dirty="0">
                  <a:latin typeface="Calibri"/>
                  <a:cs typeface="Calibri"/>
                </a:rPr>
                <a:t>is </a:t>
              </a:r>
              <a:r>
                <a:rPr sz="1400" spc="-5" dirty="0">
                  <a:latin typeface="Calibri"/>
                  <a:cs typeface="Calibri"/>
                </a:rPr>
                <a:t>full</a:t>
              </a:r>
              <a:r>
                <a:rPr sz="1400" spc="10" dirty="0">
                  <a:latin typeface="Calibri"/>
                  <a:cs typeface="Calibri"/>
                </a:rPr>
                <a:t> </a:t>
              </a:r>
              <a:r>
                <a:rPr sz="1400" spc="-10" dirty="0">
                  <a:latin typeface="Calibri"/>
                  <a:cs typeface="Calibri"/>
                </a:rPr>
                <a:t>screen</a:t>
              </a:r>
              <a:endParaRPr sz="1400" dirty="0">
                <a:latin typeface="Calibri"/>
                <a:cs typeface="Calibri"/>
              </a:endParaRPr>
            </a:p>
            <a:p>
              <a:pPr algn="r">
                <a:lnSpc>
                  <a:spcPct val="100000"/>
                </a:lnSpc>
              </a:pPr>
              <a:r>
                <a:rPr sz="1400" spc="-5" dirty="0">
                  <a:latin typeface="Calibri"/>
                  <a:cs typeface="Calibri"/>
                </a:rPr>
                <a:t>with an Enghouse </a:t>
              </a:r>
              <a:r>
                <a:rPr sz="1400" spc="-10" dirty="0">
                  <a:latin typeface="Calibri"/>
                  <a:cs typeface="Calibri"/>
                </a:rPr>
                <a:t>provided </a:t>
              </a:r>
              <a:r>
                <a:rPr sz="1400" spc="-5" dirty="0">
                  <a:latin typeface="Calibri"/>
                  <a:cs typeface="Calibri"/>
                </a:rPr>
                <a:t>Open </a:t>
              </a:r>
              <a:r>
                <a:rPr sz="1400" dirty="0">
                  <a:latin typeface="Calibri"/>
                  <a:cs typeface="Calibri"/>
                </a:rPr>
                <a:t>CTI </a:t>
              </a:r>
              <a:r>
                <a:rPr sz="1400" spc="-5" dirty="0">
                  <a:latin typeface="Calibri"/>
                  <a:cs typeface="Calibri"/>
                </a:rPr>
                <a:t>based</a:t>
              </a:r>
              <a:r>
                <a:rPr sz="1400" spc="-35" dirty="0">
                  <a:latin typeface="Calibri"/>
                  <a:cs typeface="Calibri"/>
                </a:rPr>
                <a:t> </a:t>
              </a:r>
              <a:r>
                <a:rPr sz="1400" spc="-5" dirty="0">
                  <a:latin typeface="Calibri"/>
                  <a:cs typeface="Calibri"/>
                </a:rPr>
                <a:t>softphone</a:t>
              </a:r>
              <a:endParaRPr sz="1400" dirty="0">
                <a:latin typeface="Calibri"/>
                <a:cs typeface="Calibri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60232" y="2705614"/>
              <a:ext cx="216024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dirty="0" smtClean="0"/>
                <a:t>OPTIONS:</a:t>
              </a:r>
            </a:p>
            <a:p>
              <a:endParaRPr lang="en-CA" sz="1600" dirty="0"/>
            </a:p>
            <a:p>
              <a:r>
                <a:rPr lang="en-CA" sz="1600" dirty="0" smtClean="0"/>
                <a:t>Touchpoint can also be embedded in Salesforce with event notifications via the server.</a:t>
              </a:r>
            </a:p>
            <a:p>
              <a:endParaRPr lang="en-CA" sz="1600" dirty="0"/>
            </a:p>
            <a:p>
              <a:r>
                <a:rPr lang="en-CA" sz="1600" dirty="0" smtClean="0"/>
                <a:t>Hybrid mode – Salesforce and Touchpoint side by side is also supported.</a:t>
              </a:r>
              <a:endParaRPr lang="en-CA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140290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5076057" y="1350574"/>
            <a:ext cx="4058189" cy="4169391"/>
          </a:xfrm>
          <a:prstGeom prst="rect">
            <a:avLst/>
          </a:prstGeom>
          <a:blipFill>
            <a:blip r:embed="rId3" cstate="print"/>
            <a:srcRect/>
            <a:stretch>
              <a:fillRect t="-64403" r="-53472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9"/>
          <p:cNvSpPr txBox="1"/>
          <p:nvPr/>
        </p:nvSpPr>
        <p:spPr>
          <a:xfrm>
            <a:off x="620186" y="2852936"/>
            <a:ext cx="2844800" cy="14907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CA" sz="3200" spc="-15" dirty="0" smtClean="0">
                <a:latin typeface="Calibri"/>
                <a:cs typeface="Calibri"/>
              </a:rPr>
              <a:t>GLCCaaS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5" dirty="0" smtClean="0">
                <a:latin typeface="Calibri"/>
                <a:cs typeface="Calibri"/>
              </a:rPr>
              <a:t>Administration</a:t>
            </a:r>
            <a:r>
              <a:rPr sz="3200" spc="-5" dirty="0" smtClean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&amp;</a:t>
            </a:r>
          </a:p>
          <a:p>
            <a:pPr marL="12700">
              <a:lnSpc>
                <a:spcPct val="100000"/>
              </a:lnSpc>
            </a:pPr>
            <a:r>
              <a:rPr sz="3200" spc="-15" dirty="0">
                <a:latin typeface="Calibri"/>
                <a:cs typeface="Calibri"/>
              </a:rPr>
              <a:t>Integration</a:t>
            </a:r>
            <a:endParaRPr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40290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2043764" y="1268760"/>
            <a:ext cx="287967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smtClean="0"/>
              <a:t>Provisioning</a:t>
            </a:r>
            <a:r>
              <a:rPr lang="en-CA" sz="2800" spc="-110" dirty="0" smtClean="0"/>
              <a:t> </a:t>
            </a:r>
            <a:r>
              <a:rPr lang="en-CA" sz="2800" dirty="0" smtClean="0"/>
              <a:t>Portal</a:t>
            </a:r>
            <a:endParaRPr lang="en-CA" sz="2800" dirty="0"/>
          </a:p>
        </p:txBody>
      </p:sp>
      <p:sp>
        <p:nvSpPr>
          <p:cNvPr id="4" name="object 8"/>
          <p:cNvSpPr/>
          <p:nvPr/>
        </p:nvSpPr>
        <p:spPr>
          <a:xfrm>
            <a:off x="5898573" y="3229867"/>
            <a:ext cx="2362200" cy="13274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9"/>
          <p:cNvSpPr txBox="1"/>
          <p:nvPr/>
        </p:nvSpPr>
        <p:spPr>
          <a:xfrm>
            <a:off x="1289753" y="1836594"/>
            <a:ext cx="4336326" cy="4113947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Arial" panose="020B0604020202020204" pitchFamily="34" charset="0"/>
              <a:buChar char="•"/>
            </a:pPr>
            <a:r>
              <a:rPr dirty="0">
                <a:latin typeface="Calibri"/>
                <a:cs typeface="Calibri"/>
              </a:rPr>
              <a:t>Web accessible tenant </a:t>
            </a:r>
            <a:r>
              <a:rPr spc="-5" dirty="0">
                <a:latin typeface="Calibri"/>
                <a:cs typeface="Calibri"/>
              </a:rPr>
              <a:t>provisioning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portal</a:t>
            </a:r>
            <a:endParaRPr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Char char="•"/>
            </a:pPr>
            <a:r>
              <a:rPr spc="-5" dirty="0">
                <a:latin typeface="Calibri"/>
                <a:cs typeface="Calibri"/>
              </a:rPr>
              <a:t>On-board new </a:t>
            </a:r>
            <a:r>
              <a:rPr dirty="0">
                <a:latin typeface="Calibri"/>
                <a:cs typeface="Calibri"/>
              </a:rPr>
              <a:t>tenants </a:t>
            </a:r>
            <a:r>
              <a:rPr spc="-5" dirty="0">
                <a:latin typeface="Calibri"/>
                <a:cs typeface="Calibri"/>
              </a:rPr>
              <a:t>more easily </a:t>
            </a:r>
            <a:r>
              <a:rPr dirty="0">
                <a:latin typeface="Calibri"/>
                <a:cs typeface="Calibri"/>
              </a:rPr>
              <a:t>and quickly</a:t>
            </a:r>
          </a:p>
          <a:p>
            <a:pPr marL="583564" marR="715010" lvl="1">
              <a:spcBef>
                <a:spcPts val="439"/>
              </a:spcBef>
              <a:tabLst>
                <a:tab pos="413384" algn="l"/>
              </a:tabLst>
            </a:pPr>
            <a:r>
              <a:rPr sz="1600" dirty="0">
                <a:latin typeface="Calibri"/>
                <a:cs typeface="Calibri"/>
              </a:rPr>
              <a:t>–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5" dirty="0">
                <a:latin typeface="Calibri"/>
                <a:cs typeface="Calibri"/>
              </a:rPr>
              <a:t>Tenant templates automate </a:t>
            </a:r>
            <a:r>
              <a:rPr sz="1400" spc="-5" dirty="0" smtClean="0">
                <a:latin typeface="Calibri"/>
                <a:cs typeface="Calibri"/>
              </a:rPr>
              <a:t>new</a:t>
            </a:r>
            <a:r>
              <a:rPr lang="en-CA" sz="1400" spc="-5" dirty="0" smtClean="0">
                <a:latin typeface="Calibri"/>
                <a:cs typeface="Calibri"/>
              </a:rPr>
              <a:t>                                             </a:t>
            </a:r>
            <a:r>
              <a:rPr sz="1400" dirty="0" smtClean="0">
                <a:latin typeface="Calibri"/>
                <a:cs typeface="Calibri"/>
              </a:rPr>
              <a:t>tenant  </a:t>
            </a:r>
            <a:r>
              <a:rPr sz="1400" spc="-5" dirty="0">
                <a:latin typeface="Calibri"/>
                <a:cs typeface="Calibri"/>
              </a:rPr>
              <a:t>creation</a:t>
            </a:r>
            <a:endParaRPr sz="1400" dirty="0">
              <a:latin typeface="Calibri"/>
              <a:cs typeface="Calibri"/>
            </a:endParaRPr>
          </a:p>
          <a:p>
            <a:pPr marL="355600" marR="1070610" indent="-342900">
              <a:lnSpc>
                <a:spcPct val="100000"/>
              </a:lnSpc>
              <a:spcBef>
                <a:spcPts val="470"/>
              </a:spcBef>
              <a:buFont typeface="Arial" panose="020B0604020202020204" pitchFamily="34" charset="0"/>
              <a:buChar char="•"/>
            </a:pPr>
            <a:r>
              <a:rPr spc="-5" dirty="0">
                <a:latin typeface="Calibri"/>
                <a:cs typeface="Calibri"/>
              </a:rPr>
              <a:t>Extend Portal </a:t>
            </a:r>
            <a:r>
              <a:rPr dirty="0">
                <a:latin typeface="Calibri"/>
                <a:cs typeface="Calibri"/>
              </a:rPr>
              <a:t>to </a:t>
            </a:r>
            <a:r>
              <a:rPr spc="-5" dirty="0">
                <a:latin typeface="Calibri"/>
                <a:cs typeface="Calibri"/>
              </a:rPr>
              <a:t>web for </a:t>
            </a:r>
            <a:r>
              <a:rPr dirty="0">
                <a:latin typeface="Calibri"/>
                <a:cs typeface="Calibri"/>
              </a:rPr>
              <a:t>new tenant  </a:t>
            </a:r>
            <a:r>
              <a:rPr spc="-5" dirty="0">
                <a:latin typeface="Calibri"/>
                <a:cs typeface="Calibri"/>
              </a:rPr>
              <a:t>registration </a:t>
            </a:r>
            <a:r>
              <a:rPr dirty="0">
                <a:latin typeface="Calibri"/>
                <a:cs typeface="Calibri"/>
              </a:rPr>
              <a:t>and</a:t>
            </a:r>
            <a:r>
              <a:rPr spc="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creation</a:t>
            </a:r>
          </a:p>
          <a:p>
            <a:pPr marL="355600" marR="5080" indent="-342900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Char char="•"/>
            </a:pPr>
            <a:r>
              <a:rPr spc="-5" dirty="0">
                <a:latin typeface="Calibri"/>
                <a:cs typeface="Calibri"/>
              </a:rPr>
              <a:t>Existing </a:t>
            </a:r>
            <a:r>
              <a:rPr dirty="0">
                <a:latin typeface="Calibri"/>
                <a:cs typeface="Calibri"/>
              </a:rPr>
              <a:t>tenants </a:t>
            </a:r>
            <a:r>
              <a:rPr spc="-5" dirty="0">
                <a:latin typeface="Calibri"/>
                <a:cs typeface="Calibri"/>
              </a:rPr>
              <a:t>utilize Portal as </a:t>
            </a:r>
            <a:r>
              <a:rPr dirty="0">
                <a:latin typeface="Calibri"/>
                <a:cs typeface="Calibri"/>
              </a:rPr>
              <a:t>contact center  management tool</a:t>
            </a:r>
          </a:p>
          <a:p>
            <a:pPr marL="766445" lvl="1" indent="-287020">
              <a:spcBef>
                <a:spcPts val="775"/>
              </a:spcBef>
              <a:buChar char="–"/>
              <a:tabLst>
                <a:tab pos="308610" algn="l"/>
                <a:tab pos="309880" algn="l"/>
              </a:tabLst>
            </a:pPr>
            <a:r>
              <a:rPr sz="1400" dirty="0">
                <a:latin typeface="Calibri"/>
                <a:cs typeface="Calibri"/>
              </a:rPr>
              <a:t>Agent management,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skills</a:t>
            </a:r>
            <a:endParaRPr sz="1400" dirty="0">
              <a:latin typeface="Calibri"/>
              <a:cs typeface="Calibri"/>
            </a:endParaRPr>
          </a:p>
          <a:p>
            <a:pPr marL="766445" lvl="1" indent="-287020">
              <a:spcBef>
                <a:spcPts val="434"/>
              </a:spcBef>
              <a:buChar char="–"/>
              <a:tabLst>
                <a:tab pos="308610" algn="l"/>
                <a:tab pos="309880" algn="l"/>
              </a:tabLst>
            </a:pPr>
            <a:r>
              <a:rPr sz="1400" spc="-5" dirty="0">
                <a:latin typeface="Calibri"/>
                <a:cs typeface="Calibri"/>
              </a:rPr>
              <a:t>Call Flows, </a:t>
            </a:r>
            <a:r>
              <a:rPr sz="1400" dirty="0">
                <a:latin typeface="Calibri"/>
                <a:cs typeface="Calibri"/>
              </a:rPr>
              <a:t>Queues,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Groups</a:t>
            </a:r>
          </a:p>
          <a:p>
            <a:pPr marL="766445" lvl="1" indent="-287020">
              <a:spcBef>
                <a:spcPts val="430"/>
              </a:spcBef>
              <a:buChar char="–"/>
              <a:tabLst>
                <a:tab pos="308610" algn="l"/>
                <a:tab pos="309880" algn="l"/>
              </a:tabLst>
            </a:pPr>
            <a:r>
              <a:rPr sz="1400" spc="-5" dirty="0">
                <a:latin typeface="Calibri"/>
                <a:cs typeface="Calibri"/>
              </a:rPr>
              <a:t>Prompts, Prompt Library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5" dirty="0">
                <a:latin typeface="Calibri"/>
                <a:cs typeface="Calibri"/>
              </a:rPr>
              <a:t>Call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Treatments</a:t>
            </a:r>
            <a:endParaRPr sz="1400" dirty="0">
              <a:latin typeface="Calibri"/>
              <a:cs typeface="Calibri"/>
            </a:endParaRPr>
          </a:p>
          <a:p>
            <a:pPr marL="766445" lvl="1" indent="-287020">
              <a:spcBef>
                <a:spcPts val="430"/>
              </a:spcBef>
              <a:buChar char="–"/>
              <a:tabLst>
                <a:tab pos="308610" algn="l"/>
                <a:tab pos="309880" algn="l"/>
              </a:tabLst>
            </a:pPr>
            <a:r>
              <a:rPr sz="1400" spc="-5" dirty="0">
                <a:latin typeface="Calibri"/>
                <a:cs typeface="Calibri"/>
              </a:rPr>
              <a:t>Calendar </a:t>
            </a:r>
            <a:r>
              <a:rPr sz="1400" dirty="0">
                <a:latin typeface="Calibri"/>
                <a:cs typeface="Calibri"/>
              </a:rPr>
              <a:t>/ </a:t>
            </a:r>
            <a:r>
              <a:rPr sz="1400" spc="-5" dirty="0">
                <a:latin typeface="Calibri"/>
                <a:cs typeface="Calibri"/>
              </a:rPr>
              <a:t>Working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Hours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6" name="object 10"/>
          <p:cNvSpPr/>
          <p:nvPr/>
        </p:nvSpPr>
        <p:spPr>
          <a:xfrm>
            <a:off x="6050973" y="1490936"/>
            <a:ext cx="2057400" cy="16703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1"/>
          <p:cNvSpPr/>
          <p:nvPr/>
        </p:nvSpPr>
        <p:spPr>
          <a:xfrm>
            <a:off x="5811705" y="4642975"/>
            <a:ext cx="2535936" cy="14264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40290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2760029" y="1196752"/>
            <a:ext cx="3623943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smtClean="0"/>
              <a:t>TouchPoint</a:t>
            </a:r>
            <a:r>
              <a:rPr lang="en-CA" sz="2800" spc="-75" dirty="0" smtClean="0"/>
              <a:t> </a:t>
            </a:r>
            <a:r>
              <a:rPr lang="en-CA" sz="2800" spc="-5" dirty="0" smtClean="0"/>
              <a:t>Admin Point</a:t>
            </a:r>
            <a:endParaRPr lang="en-CA" sz="2800" spc="-5" dirty="0"/>
          </a:p>
        </p:txBody>
      </p:sp>
      <p:grpSp>
        <p:nvGrpSpPr>
          <p:cNvPr id="4" name="Group 3"/>
          <p:cNvGrpSpPr/>
          <p:nvPr/>
        </p:nvGrpSpPr>
        <p:grpSpPr>
          <a:xfrm>
            <a:off x="867351" y="1838398"/>
            <a:ext cx="7409299" cy="3942811"/>
            <a:chOff x="1195149" y="2054422"/>
            <a:chExt cx="7409299" cy="3942811"/>
          </a:xfrm>
        </p:grpSpPr>
        <p:sp>
          <p:nvSpPr>
            <p:cNvPr id="5" name="object 8"/>
            <p:cNvSpPr txBox="1"/>
            <p:nvPr/>
          </p:nvSpPr>
          <p:spPr>
            <a:xfrm>
              <a:off x="4572000" y="2054422"/>
              <a:ext cx="4032448" cy="3942811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355600" marR="915035" indent="-342900">
                <a:lnSpc>
                  <a:spcPct val="100000"/>
                </a:lnSpc>
                <a:spcBef>
                  <a:spcPts val="105"/>
                </a:spcBef>
                <a:buFont typeface="Arial" panose="020B0604020202020204" pitchFamily="34" charset="0"/>
                <a:buChar char="•"/>
              </a:pP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Administration area for TouchPoint  configuration </a:t>
              </a:r>
              <a:r>
                <a:rPr dirty="0">
                  <a:solidFill>
                    <a:srgbClr val="001F5F"/>
                  </a:solidFill>
                  <a:latin typeface="Calibri"/>
                  <a:cs typeface="Calibri"/>
                </a:rPr>
                <a:t>and</a:t>
              </a:r>
              <a:r>
                <a:rPr spc="-20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customizations</a:t>
              </a:r>
              <a:endParaRPr dirty="0">
                <a:latin typeface="Calibri"/>
                <a:cs typeface="Calibri"/>
              </a:endParaRPr>
            </a:p>
            <a:p>
              <a:pPr marL="355600" marR="1347470" indent="-342900">
                <a:lnSpc>
                  <a:spcPct val="120500"/>
                </a:lnSpc>
                <a:spcBef>
                  <a:spcPts val="15"/>
                </a:spcBef>
                <a:buFont typeface="Arial" panose="020B0604020202020204" pitchFamily="34" charset="0"/>
                <a:buChar char="•"/>
              </a:pP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Landlord </a:t>
              </a:r>
              <a:r>
                <a:rPr dirty="0">
                  <a:solidFill>
                    <a:srgbClr val="001F5F"/>
                  </a:solidFill>
                  <a:latin typeface="Calibri"/>
                  <a:cs typeface="Calibri"/>
                </a:rPr>
                <a:t>and </a:t>
              </a: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Tenant level  </a:t>
              </a:r>
              <a:r>
                <a:rPr dirty="0">
                  <a:solidFill>
                    <a:srgbClr val="001F5F"/>
                  </a:solidFill>
                  <a:latin typeface="Calibri"/>
                  <a:cs typeface="Calibri"/>
                </a:rPr>
                <a:t>Manage </a:t>
              </a:r>
              <a:r>
                <a:rPr spc="-5" dirty="0" smtClean="0">
                  <a:solidFill>
                    <a:srgbClr val="001F5F"/>
                  </a:solidFill>
                  <a:latin typeface="Calibri"/>
                  <a:cs typeface="Calibri"/>
                </a:rPr>
                <a:t>TouchPoint</a:t>
              </a:r>
              <a:r>
                <a:rPr lang="en-CA" spc="-70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dirty="0" err="1" smtClean="0">
                  <a:solidFill>
                    <a:srgbClr val="001F5F"/>
                  </a:solidFill>
                  <a:latin typeface="Calibri"/>
                  <a:cs typeface="Calibri"/>
                </a:rPr>
                <a:t>Gadgetory</a:t>
              </a:r>
              <a:endParaRPr dirty="0">
                <a:latin typeface="Calibri"/>
                <a:cs typeface="Calibri"/>
              </a:endParaRPr>
            </a:p>
            <a:p>
              <a:pPr marL="870584" lvl="1" indent="-286385">
                <a:spcBef>
                  <a:spcPts val="1265"/>
                </a:spcBef>
                <a:buChar char="–"/>
                <a:tabLst>
                  <a:tab pos="413384" algn="l"/>
                  <a:tab pos="414020" algn="l"/>
                </a:tabLst>
              </a:pPr>
              <a:r>
                <a:rPr sz="1400" spc="-5" dirty="0">
                  <a:solidFill>
                    <a:srgbClr val="585858"/>
                  </a:solidFill>
                  <a:latin typeface="Calibri"/>
                  <a:cs typeface="Calibri"/>
                </a:rPr>
                <a:t>List of available</a:t>
              </a:r>
              <a:r>
                <a:rPr sz="1400" spc="15" dirty="0">
                  <a:solidFill>
                    <a:srgbClr val="585858"/>
                  </a:solidFill>
                  <a:latin typeface="Calibri"/>
                  <a:cs typeface="Calibri"/>
                </a:rPr>
                <a:t> </a:t>
              </a:r>
              <a:r>
                <a:rPr sz="1400" spc="-5" dirty="0">
                  <a:solidFill>
                    <a:srgbClr val="585858"/>
                  </a:solidFill>
                  <a:latin typeface="Calibri"/>
                  <a:cs typeface="Calibri"/>
                </a:rPr>
                <a:t>gadgets</a:t>
              </a:r>
              <a:endParaRPr sz="1400" dirty="0">
                <a:latin typeface="Calibri"/>
                <a:cs typeface="Calibri"/>
              </a:endParaRPr>
            </a:p>
            <a:p>
              <a:pPr marL="870584" lvl="1" indent="-286385">
                <a:spcBef>
                  <a:spcPts val="830"/>
                </a:spcBef>
                <a:buChar char="–"/>
                <a:tabLst>
                  <a:tab pos="413384" algn="l"/>
                  <a:tab pos="414020" algn="l"/>
                </a:tabLst>
              </a:pPr>
              <a:r>
                <a:rPr sz="1400" spc="-5" dirty="0">
                  <a:solidFill>
                    <a:srgbClr val="585858"/>
                  </a:solidFill>
                  <a:latin typeface="Calibri"/>
                  <a:cs typeface="Calibri"/>
                </a:rPr>
                <a:t>Look and feel of</a:t>
              </a:r>
              <a:r>
                <a:rPr sz="1400" spc="0" dirty="0">
                  <a:solidFill>
                    <a:srgbClr val="585858"/>
                  </a:solidFill>
                  <a:latin typeface="Calibri"/>
                  <a:cs typeface="Calibri"/>
                </a:rPr>
                <a:t> </a:t>
              </a:r>
              <a:r>
                <a:rPr sz="1400" spc="-5" dirty="0">
                  <a:solidFill>
                    <a:srgbClr val="585858"/>
                  </a:solidFill>
                  <a:latin typeface="Calibri"/>
                  <a:cs typeface="Calibri"/>
                </a:rPr>
                <a:t>gadgets</a:t>
              </a:r>
              <a:endParaRPr sz="1400" dirty="0">
                <a:latin typeface="Calibri"/>
                <a:cs typeface="Calibri"/>
              </a:endParaRPr>
            </a:p>
            <a:p>
              <a:pPr marL="870584" marR="5080" lvl="1" indent="-286385">
                <a:spcBef>
                  <a:spcPts val="505"/>
                </a:spcBef>
                <a:buChar char="–"/>
                <a:tabLst>
                  <a:tab pos="413384" algn="l"/>
                  <a:tab pos="414020" algn="l"/>
                </a:tabLst>
              </a:pPr>
              <a:r>
                <a:rPr sz="1400" dirty="0">
                  <a:solidFill>
                    <a:srgbClr val="585858"/>
                  </a:solidFill>
                  <a:latin typeface="Calibri"/>
                  <a:cs typeface="Calibri"/>
                </a:rPr>
                <a:t>Add, </a:t>
              </a:r>
              <a:r>
                <a:rPr sz="1400" spc="-5" dirty="0">
                  <a:solidFill>
                    <a:srgbClr val="585858"/>
                  </a:solidFill>
                  <a:latin typeface="Calibri"/>
                  <a:cs typeface="Calibri"/>
                </a:rPr>
                <a:t>change, delete gadgets (Tenant, </a:t>
              </a:r>
              <a:r>
                <a:rPr sz="1400" dirty="0">
                  <a:solidFill>
                    <a:srgbClr val="585858"/>
                  </a:solidFill>
                  <a:latin typeface="Calibri"/>
                  <a:cs typeface="Calibri"/>
                </a:rPr>
                <a:t>Group,  and </a:t>
              </a:r>
              <a:r>
                <a:rPr sz="1400" spc="-5" dirty="0">
                  <a:solidFill>
                    <a:srgbClr val="585858"/>
                  </a:solidFill>
                  <a:latin typeface="Calibri"/>
                  <a:cs typeface="Calibri"/>
                </a:rPr>
                <a:t>Roles overrides for specific</a:t>
              </a:r>
              <a:r>
                <a:rPr sz="1400" spc="25" dirty="0">
                  <a:solidFill>
                    <a:srgbClr val="585858"/>
                  </a:solidFill>
                  <a:latin typeface="Calibri"/>
                  <a:cs typeface="Calibri"/>
                </a:rPr>
                <a:t> </a:t>
              </a:r>
              <a:r>
                <a:rPr sz="1400" spc="-5" dirty="0">
                  <a:solidFill>
                    <a:srgbClr val="585858"/>
                  </a:solidFill>
                  <a:latin typeface="Calibri"/>
                  <a:cs typeface="Calibri"/>
                </a:rPr>
                <a:t>gadgets)</a:t>
              </a:r>
              <a:endParaRPr sz="1400" dirty="0">
                <a:latin typeface="Calibri"/>
                <a:cs typeface="Calibri"/>
              </a:endParaRPr>
            </a:p>
            <a:p>
              <a:pPr marL="355600" indent="-342900">
                <a:lnSpc>
                  <a:spcPct val="100000"/>
                </a:lnSpc>
                <a:spcBef>
                  <a:spcPts val="484"/>
                </a:spcBef>
                <a:buFont typeface="Arial" panose="020B0604020202020204" pitchFamily="34" charset="0"/>
                <a:buChar char="•"/>
              </a:pP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Use of</a:t>
              </a:r>
              <a:r>
                <a:rPr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templates</a:t>
              </a:r>
              <a:endParaRPr dirty="0">
                <a:latin typeface="Calibri"/>
                <a:cs typeface="Calibri"/>
              </a:endParaRPr>
            </a:p>
            <a:p>
              <a:pPr marL="355600" indent="-342900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dirty="0">
                  <a:solidFill>
                    <a:srgbClr val="001F5F"/>
                  </a:solidFill>
                  <a:latin typeface="Calibri"/>
                  <a:cs typeface="Calibri"/>
                </a:rPr>
                <a:t>Options to duplicate </a:t>
              </a: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and</a:t>
              </a:r>
              <a:r>
                <a:rPr spc="-35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edit</a:t>
              </a:r>
              <a:endParaRPr dirty="0">
                <a:latin typeface="Calibri"/>
                <a:cs typeface="Calibri"/>
              </a:endParaRPr>
            </a:p>
          </p:txBody>
        </p:sp>
        <p:sp>
          <p:nvSpPr>
            <p:cNvPr id="6" name="object 10"/>
            <p:cNvSpPr/>
            <p:nvPr/>
          </p:nvSpPr>
          <p:spPr>
            <a:xfrm>
              <a:off x="1195149" y="2952104"/>
              <a:ext cx="3129758" cy="214744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140290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3184847" y="1196752"/>
            <a:ext cx="277430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0"/>
              </a:spcBef>
            </a:pPr>
            <a:r>
              <a:rPr lang="en-CA" sz="2800" dirty="0" smtClean="0"/>
              <a:t>GLCCaaS</a:t>
            </a:r>
            <a:r>
              <a:rPr lang="en-CA" sz="2800" spc="-45" dirty="0" smtClean="0"/>
              <a:t> </a:t>
            </a:r>
            <a:r>
              <a:rPr lang="en-CA" sz="2800" spc="-5" dirty="0" smtClean="0"/>
              <a:t>Gadgetry</a:t>
            </a:r>
            <a:endParaRPr lang="en-CA" sz="2800" spc="-5" dirty="0"/>
          </a:p>
        </p:txBody>
      </p:sp>
      <p:grpSp>
        <p:nvGrpSpPr>
          <p:cNvPr id="4" name="Group 3"/>
          <p:cNvGrpSpPr/>
          <p:nvPr/>
        </p:nvGrpSpPr>
        <p:grpSpPr>
          <a:xfrm>
            <a:off x="1118552" y="1856299"/>
            <a:ext cx="6906897" cy="4032636"/>
            <a:chOff x="1121487" y="1870190"/>
            <a:chExt cx="6906897" cy="4032636"/>
          </a:xfrm>
        </p:grpSpPr>
        <p:sp>
          <p:nvSpPr>
            <p:cNvPr id="5" name="object 6"/>
            <p:cNvSpPr txBox="1"/>
            <p:nvPr/>
          </p:nvSpPr>
          <p:spPr>
            <a:xfrm>
              <a:off x="1121487" y="1870190"/>
              <a:ext cx="6901026" cy="249491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55600" indent="-342900">
                <a:lnSpc>
                  <a:spcPct val="100000"/>
                </a:lnSpc>
                <a:spcBef>
                  <a:spcPts val="95"/>
                </a:spcBef>
                <a:buFont typeface="Arial" panose="020B0604020202020204" pitchFamily="34" charset="0"/>
                <a:buChar char="•"/>
              </a:pPr>
              <a:r>
                <a:rPr sz="2000" spc="-10" dirty="0">
                  <a:solidFill>
                    <a:srgbClr val="001F5F"/>
                  </a:solidFill>
                  <a:latin typeface="Calibri"/>
                  <a:cs typeface="Calibri"/>
                </a:rPr>
                <a:t>Simple, </a:t>
              </a:r>
              <a:r>
                <a:rPr sz="2000" spc="-5" dirty="0">
                  <a:solidFill>
                    <a:srgbClr val="001F5F"/>
                  </a:solidFill>
                  <a:latin typeface="Calibri"/>
                  <a:cs typeface="Calibri"/>
                </a:rPr>
                <a:t>easy to </a:t>
              </a:r>
              <a:r>
                <a:rPr sz="2000" spc="-10" dirty="0">
                  <a:solidFill>
                    <a:srgbClr val="001F5F"/>
                  </a:solidFill>
                  <a:latin typeface="Calibri"/>
                  <a:cs typeface="Calibri"/>
                </a:rPr>
                <a:t>use </a:t>
              </a:r>
              <a:r>
                <a:rPr sz="2000" spc="-5" dirty="0">
                  <a:solidFill>
                    <a:srgbClr val="001F5F"/>
                  </a:solidFill>
                  <a:latin typeface="Calibri"/>
                  <a:cs typeface="Calibri"/>
                </a:rPr>
                <a:t>library for managing gadget </a:t>
              </a:r>
              <a:r>
                <a:rPr sz="2000" spc="-10" dirty="0">
                  <a:solidFill>
                    <a:srgbClr val="001F5F"/>
                  </a:solidFill>
                  <a:latin typeface="Calibri"/>
                  <a:cs typeface="Calibri"/>
                </a:rPr>
                <a:t>activation</a:t>
              </a:r>
              <a:r>
                <a:rPr sz="2000" spc="90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z="2000" spc="-10" dirty="0" smtClean="0">
                  <a:solidFill>
                    <a:srgbClr val="001F5F"/>
                  </a:solidFill>
                  <a:latin typeface="Calibri"/>
                  <a:cs typeface="Calibri"/>
                </a:rPr>
                <a:t>and</a:t>
              </a:r>
              <a:r>
                <a:rPr lang="en-CA" sz="2000" dirty="0">
                  <a:latin typeface="Calibri"/>
                  <a:cs typeface="Calibri"/>
                </a:rPr>
                <a:t> </a:t>
              </a:r>
              <a:r>
                <a:rPr sz="2000" spc="-5" dirty="0" smtClean="0">
                  <a:solidFill>
                    <a:srgbClr val="001F5F"/>
                  </a:solidFill>
                  <a:latin typeface="Calibri"/>
                  <a:cs typeface="Calibri"/>
                </a:rPr>
                <a:t>placement</a:t>
              </a:r>
              <a:endParaRPr sz="2000" dirty="0">
                <a:latin typeface="Calibri"/>
                <a:cs typeface="Calibri"/>
              </a:endParaRPr>
            </a:p>
            <a:p>
              <a:pPr marL="870584" lvl="1" indent="-286385">
                <a:spcBef>
                  <a:spcPts val="815"/>
                </a:spcBef>
                <a:buChar char="–"/>
                <a:tabLst>
                  <a:tab pos="413384" algn="l"/>
                  <a:tab pos="414020" algn="l"/>
                </a:tabLst>
              </a:pPr>
              <a:r>
                <a:rPr sz="1400" spc="-5" dirty="0">
                  <a:solidFill>
                    <a:srgbClr val="585858"/>
                  </a:solidFill>
                  <a:latin typeface="Calibri"/>
                  <a:cs typeface="Calibri"/>
                </a:rPr>
                <a:t>Configurable </a:t>
              </a:r>
              <a:r>
                <a:rPr sz="1400" dirty="0">
                  <a:solidFill>
                    <a:srgbClr val="585858"/>
                  </a:solidFill>
                  <a:latin typeface="Calibri"/>
                  <a:cs typeface="Calibri"/>
                </a:rPr>
                <a:t>UI</a:t>
              </a:r>
              <a:r>
                <a:rPr sz="1400" spc="-25" dirty="0">
                  <a:solidFill>
                    <a:srgbClr val="585858"/>
                  </a:solidFill>
                  <a:latin typeface="Calibri"/>
                  <a:cs typeface="Calibri"/>
                </a:rPr>
                <a:t> </a:t>
              </a:r>
              <a:r>
                <a:rPr sz="1400" dirty="0">
                  <a:solidFill>
                    <a:srgbClr val="585858"/>
                  </a:solidFill>
                  <a:latin typeface="Calibri"/>
                  <a:cs typeface="Calibri"/>
                </a:rPr>
                <a:t>components</a:t>
              </a:r>
              <a:endParaRPr sz="1400" dirty="0">
                <a:latin typeface="Calibri"/>
                <a:cs typeface="Calibri"/>
              </a:endParaRPr>
            </a:p>
            <a:p>
              <a:pPr marL="870584" lvl="1" indent="-286385">
                <a:spcBef>
                  <a:spcPts val="790"/>
                </a:spcBef>
                <a:buChar char="–"/>
                <a:tabLst>
                  <a:tab pos="413384" algn="l"/>
                  <a:tab pos="414020" algn="l"/>
                </a:tabLst>
              </a:pPr>
              <a:r>
                <a:rPr sz="1400" dirty="0">
                  <a:solidFill>
                    <a:srgbClr val="585858"/>
                  </a:solidFill>
                  <a:latin typeface="Calibri"/>
                  <a:cs typeface="Calibri"/>
                </a:rPr>
                <a:t>Gadgets </a:t>
              </a:r>
              <a:r>
                <a:rPr sz="1400" spc="-5" dirty="0">
                  <a:solidFill>
                    <a:srgbClr val="585858"/>
                  </a:solidFill>
                  <a:latin typeface="Calibri"/>
                  <a:cs typeface="Calibri"/>
                </a:rPr>
                <a:t>provide </a:t>
              </a:r>
              <a:r>
                <a:rPr sz="1400" dirty="0">
                  <a:solidFill>
                    <a:srgbClr val="585858"/>
                  </a:solidFill>
                  <a:latin typeface="Calibri"/>
                  <a:cs typeface="Calibri"/>
                </a:rPr>
                <a:t>UI access to </a:t>
              </a:r>
              <a:r>
                <a:rPr sz="1400" spc="-5" dirty="0">
                  <a:solidFill>
                    <a:srgbClr val="585858"/>
                  </a:solidFill>
                  <a:latin typeface="Calibri"/>
                  <a:cs typeface="Calibri"/>
                </a:rPr>
                <a:t>features </a:t>
              </a:r>
              <a:r>
                <a:rPr sz="1400" dirty="0">
                  <a:solidFill>
                    <a:srgbClr val="585858"/>
                  </a:solidFill>
                  <a:latin typeface="Calibri"/>
                  <a:cs typeface="Calibri"/>
                </a:rPr>
                <a:t>and communication</a:t>
              </a:r>
              <a:r>
                <a:rPr sz="1400" spc="-5" dirty="0">
                  <a:solidFill>
                    <a:srgbClr val="585858"/>
                  </a:solidFill>
                  <a:latin typeface="Calibri"/>
                  <a:cs typeface="Calibri"/>
                </a:rPr>
                <a:t> </a:t>
              </a:r>
              <a:r>
                <a:rPr sz="1400" dirty="0">
                  <a:solidFill>
                    <a:srgbClr val="585858"/>
                  </a:solidFill>
                  <a:latin typeface="Calibri"/>
                  <a:cs typeface="Calibri"/>
                </a:rPr>
                <a:t>channels</a:t>
              </a:r>
              <a:endParaRPr sz="1400" dirty="0">
                <a:latin typeface="Calibri"/>
                <a:cs typeface="Calibri"/>
              </a:endParaRPr>
            </a:p>
            <a:p>
              <a:pPr marL="355600" indent="-342900">
                <a:lnSpc>
                  <a:spcPct val="100000"/>
                </a:lnSpc>
                <a:spcBef>
                  <a:spcPts val="795"/>
                </a:spcBef>
                <a:buFont typeface="Arial" panose="020B0604020202020204" pitchFamily="34" charset="0"/>
                <a:buChar char="•"/>
              </a:pPr>
              <a:r>
                <a:rPr sz="2000" spc="-5" dirty="0">
                  <a:solidFill>
                    <a:srgbClr val="001F5F"/>
                  </a:solidFill>
                  <a:latin typeface="Calibri"/>
                  <a:cs typeface="Calibri"/>
                </a:rPr>
                <a:t>Integration framework – create custom</a:t>
              </a:r>
              <a:r>
                <a:rPr sz="2000" spc="55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z="2000" spc="-5" dirty="0">
                  <a:solidFill>
                    <a:srgbClr val="001F5F"/>
                  </a:solidFill>
                  <a:latin typeface="Calibri"/>
                  <a:cs typeface="Calibri"/>
                </a:rPr>
                <a:t>gadgets</a:t>
              </a:r>
              <a:endParaRPr sz="2000" dirty="0">
                <a:latin typeface="Calibri"/>
                <a:cs typeface="Calibri"/>
              </a:endParaRPr>
            </a:p>
            <a:p>
              <a:pPr marL="870584" lvl="1" indent="-286385">
                <a:spcBef>
                  <a:spcPts val="815"/>
                </a:spcBef>
                <a:buChar char="–"/>
                <a:tabLst>
                  <a:tab pos="413384" algn="l"/>
                  <a:tab pos="414020" algn="l"/>
                </a:tabLst>
              </a:pPr>
              <a:r>
                <a:rPr sz="1400" dirty="0">
                  <a:solidFill>
                    <a:srgbClr val="585858"/>
                  </a:solidFill>
                  <a:latin typeface="Calibri"/>
                  <a:cs typeface="Calibri"/>
                </a:rPr>
                <a:t>Makes the </a:t>
              </a:r>
              <a:r>
                <a:rPr sz="1400" spc="-5" dirty="0">
                  <a:solidFill>
                    <a:srgbClr val="585858"/>
                  </a:solidFill>
                  <a:latin typeface="Calibri"/>
                  <a:cs typeface="Calibri"/>
                </a:rPr>
                <a:t>user interface</a:t>
              </a:r>
              <a:r>
                <a:rPr sz="1400" spc="5" dirty="0">
                  <a:solidFill>
                    <a:srgbClr val="585858"/>
                  </a:solidFill>
                  <a:latin typeface="Calibri"/>
                  <a:cs typeface="Calibri"/>
                </a:rPr>
                <a:t> </a:t>
              </a:r>
              <a:r>
                <a:rPr sz="1400" spc="-5" dirty="0">
                  <a:solidFill>
                    <a:srgbClr val="585858"/>
                  </a:solidFill>
                  <a:latin typeface="Calibri"/>
                  <a:cs typeface="Calibri"/>
                </a:rPr>
                <a:t>extensible</a:t>
              </a:r>
              <a:endParaRPr sz="1400" dirty="0">
                <a:latin typeface="Calibri"/>
                <a:cs typeface="Calibri"/>
              </a:endParaRPr>
            </a:p>
            <a:p>
              <a:pPr marL="355600" indent="-342900">
                <a:lnSpc>
                  <a:spcPct val="100000"/>
                </a:lnSpc>
                <a:spcBef>
                  <a:spcPts val="785"/>
                </a:spcBef>
                <a:buFont typeface="Arial" panose="020B0604020202020204" pitchFamily="34" charset="0"/>
                <a:buChar char="•"/>
              </a:pPr>
              <a:r>
                <a:rPr sz="2000" spc="-10" dirty="0">
                  <a:solidFill>
                    <a:srgbClr val="001F5F"/>
                  </a:solidFill>
                  <a:latin typeface="Calibri"/>
                  <a:cs typeface="Calibri"/>
                </a:rPr>
                <a:t>Delivered </a:t>
              </a:r>
              <a:r>
                <a:rPr sz="2000" spc="-5" dirty="0">
                  <a:solidFill>
                    <a:srgbClr val="001F5F"/>
                  </a:solidFill>
                  <a:latin typeface="Calibri"/>
                  <a:cs typeface="Calibri"/>
                </a:rPr>
                <a:t>Gadgets:</a:t>
              </a:r>
              <a:endParaRPr sz="2000" dirty="0">
                <a:latin typeface="Calibri"/>
                <a:cs typeface="Calibri"/>
              </a:endParaRPr>
            </a:p>
          </p:txBody>
        </p:sp>
        <p:sp>
          <p:nvSpPr>
            <p:cNvPr id="6" name="object 8"/>
            <p:cNvSpPr txBox="1"/>
            <p:nvPr/>
          </p:nvSpPr>
          <p:spPr>
            <a:xfrm>
              <a:off x="3764399" y="3933056"/>
              <a:ext cx="2320290" cy="1969770"/>
            </a:xfrm>
            <a:prstGeom prst="rect">
              <a:avLst/>
            </a:prstGeom>
          </p:spPr>
          <p:txBody>
            <a:bodyPr vert="horz" wrap="square" lIns="0" tIns="76200" rIns="0" bIns="0" rtlCol="0">
              <a:spAutoFit/>
            </a:bodyPr>
            <a:lstStyle/>
            <a:p>
              <a:pPr marL="355600" indent="-342900">
                <a:lnSpc>
                  <a:spcPct val="100000"/>
                </a:lnSpc>
                <a:spcBef>
                  <a:spcPts val="600"/>
                </a:spcBef>
                <a:buFont typeface="Arial"/>
                <a:buChar char="•"/>
                <a:tabLst>
                  <a:tab pos="354965" algn="l"/>
                  <a:tab pos="355600" algn="l"/>
                </a:tabLst>
              </a:pPr>
              <a:r>
                <a:rPr sz="1400" spc="-10" dirty="0">
                  <a:solidFill>
                    <a:srgbClr val="585858"/>
                  </a:solidFill>
                  <a:latin typeface="Calibri"/>
                  <a:cs typeface="Calibri"/>
                </a:rPr>
                <a:t>Agent</a:t>
              </a:r>
              <a:r>
                <a:rPr sz="1400" spc="-15" dirty="0">
                  <a:solidFill>
                    <a:srgbClr val="585858"/>
                  </a:solidFill>
                  <a:latin typeface="Calibri"/>
                  <a:cs typeface="Calibri"/>
                </a:rPr>
                <a:t> </a:t>
              </a:r>
              <a:r>
                <a:rPr sz="1400" spc="-10" dirty="0">
                  <a:solidFill>
                    <a:srgbClr val="585858"/>
                  </a:solidFill>
                  <a:latin typeface="Calibri"/>
                  <a:cs typeface="Calibri"/>
                </a:rPr>
                <a:t>Status</a:t>
              </a:r>
              <a:endParaRPr sz="1400" dirty="0">
                <a:latin typeface="Calibri"/>
                <a:cs typeface="Calibri"/>
              </a:endParaRPr>
            </a:p>
            <a:p>
              <a:pPr marL="355600" indent="-342900">
                <a:lnSpc>
                  <a:spcPct val="100000"/>
                </a:lnSpc>
                <a:spcBef>
                  <a:spcPts val="505"/>
                </a:spcBef>
                <a:buFont typeface="Arial"/>
                <a:buChar char="•"/>
                <a:tabLst>
                  <a:tab pos="354965" algn="l"/>
                  <a:tab pos="355600" algn="l"/>
                </a:tabLst>
              </a:pPr>
              <a:r>
                <a:rPr sz="1400" spc="-5" dirty="0">
                  <a:solidFill>
                    <a:srgbClr val="585858"/>
                  </a:solidFill>
                  <a:latin typeface="Calibri"/>
                  <a:cs typeface="Calibri"/>
                </a:rPr>
                <a:t>Calls</a:t>
              </a:r>
              <a:r>
                <a:rPr sz="1400" dirty="0">
                  <a:solidFill>
                    <a:srgbClr val="585858"/>
                  </a:solidFill>
                  <a:latin typeface="Calibri"/>
                  <a:cs typeface="Calibri"/>
                </a:rPr>
                <a:t> Menu</a:t>
              </a:r>
              <a:endParaRPr sz="1400" dirty="0">
                <a:latin typeface="Calibri"/>
                <a:cs typeface="Calibri"/>
              </a:endParaRPr>
            </a:p>
            <a:p>
              <a:pPr marL="355600" indent="-342900">
                <a:lnSpc>
                  <a:spcPct val="100000"/>
                </a:lnSpc>
                <a:spcBef>
                  <a:spcPts val="495"/>
                </a:spcBef>
                <a:buFont typeface="Arial"/>
                <a:buChar char="•"/>
                <a:tabLst>
                  <a:tab pos="354965" algn="l"/>
                  <a:tab pos="355600" algn="l"/>
                </a:tabLst>
              </a:pPr>
              <a:r>
                <a:rPr sz="1400" spc="-5" dirty="0">
                  <a:solidFill>
                    <a:srgbClr val="585858"/>
                  </a:solidFill>
                  <a:latin typeface="Calibri"/>
                  <a:cs typeface="Calibri"/>
                </a:rPr>
                <a:t>Outgoing</a:t>
              </a:r>
              <a:r>
                <a:rPr sz="1400" spc="-55" dirty="0">
                  <a:solidFill>
                    <a:srgbClr val="585858"/>
                  </a:solidFill>
                  <a:latin typeface="Calibri"/>
                  <a:cs typeface="Calibri"/>
                </a:rPr>
                <a:t> </a:t>
              </a:r>
              <a:r>
                <a:rPr sz="1400" spc="-5" dirty="0">
                  <a:solidFill>
                    <a:srgbClr val="585858"/>
                  </a:solidFill>
                  <a:latin typeface="Calibri"/>
                  <a:cs typeface="Calibri"/>
                </a:rPr>
                <a:t>Call</a:t>
              </a:r>
              <a:endParaRPr sz="1400" dirty="0">
                <a:latin typeface="Calibri"/>
                <a:cs typeface="Calibri"/>
              </a:endParaRPr>
            </a:p>
            <a:p>
              <a:pPr marL="355600" indent="-342900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tabLst>
                  <a:tab pos="354965" algn="l"/>
                  <a:tab pos="355600" algn="l"/>
                </a:tabLst>
              </a:pPr>
              <a:r>
                <a:rPr sz="1400" spc="-5" dirty="0">
                  <a:solidFill>
                    <a:srgbClr val="585858"/>
                  </a:solidFill>
                  <a:latin typeface="Calibri"/>
                  <a:cs typeface="Calibri"/>
                </a:rPr>
                <a:t>Outgoing</a:t>
              </a:r>
              <a:r>
                <a:rPr sz="1400" spc="-55" dirty="0">
                  <a:solidFill>
                    <a:srgbClr val="585858"/>
                  </a:solidFill>
                  <a:latin typeface="Calibri"/>
                  <a:cs typeface="Calibri"/>
                </a:rPr>
                <a:t> </a:t>
              </a:r>
              <a:r>
                <a:rPr sz="1400" spc="-5" dirty="0">
                  <a:solidFill>
                    <a:srgbClr val="585858"/>
                  </a:solidFill>
                  <a:latin typeface="Calibri"/>
                  <a:cs typeface="Calibri"/>
                </a:rPr>
                <a:t>Email</a:t>
              </a:r>
              <a:endParaRPr sz="1400" dirty="0">
                <a:latin typeface="Calibri"/>
                <a:cs typeface="Calibri"/>
              </a:endParaRPr>
            </a:p>
            <a:p>
              <a:pPr marL="355600" indent="-342900">
                <a:lnSpc>
                  <a:spcPct val="100000"/>
                </a:lnSpc>
                <a:spcBef>
                  <a:spcPts val="509"/>
                </a:spcBef>
                <a:buFont typeface="Arial"/>
                <a:buChar char="•"/>
                <a:tabLst>
                  <a:tab pos="354965" algn="l"/>
                  <a:tab pos="355600" algn="l"/>
                </a:tabLst>
              </a:pPr>
              <a:r>
                <a:rPr sz="1400" spc="-5" dirty="0">
                  <a:solidFill>
                    <a:srgbClr val="585858"/>
                  </a:solidFill>
                  <a:latin typeface="Calibri"/>
                  <a:cs typeface="Calibri"/>
                </a:rPr>
                <a:t>Supervisor</a:t>
              </a:r>
              <a:endParaRPr sz="1400" dirty="0">
                <a:latin typeface="Calibri"/>
                <a:cs typeface="Calibri"/>
              </a:endParaRPr>
            </a:p>
            <a:p>
              <a:pPr marL="355600" indent="-342900">
                <a:lnSpc>
                  <a:spcPct val="100000"/>
                </a:lnSpc>
                <a:spcBef>
                  <a:spcPts val="490"/>
                </a:spcBef>
                <a:buFont typeface="Arial"/>
                <a:buChar char="•"/>
                <a:tabLst>
                  <a:tab pos="354965" algn="l"/>
                  <a:tab pos="355600" algn="l"/>
                </a:tabLst>
              </a:pPr>
              <a:r>
                <a:rPr sz="1400" spc="-5" dirty="0">
                  <a:solidFill>
                    <a:srgbClr val="585858"/>
                  </a:solidFill>
                  <a:latin typeface="Calibri"/>
                  <a:cs typeface="Calibri"/>
                </a:rPr>
                <a:t>Message View</a:t>
              </a:r>
              <a:r>
                <a:rPr sz="1400" spc="-45" dirty="0">
                  <a:solidFill>
                    <a:srgbClr val="585858"/>
                  </a:solidFill>
                  <a:latin typeface="Calibri"/>
                  <a:cs typeface="Calibri"/>
                </a:rPr>
                <a:t> </a:t>
              </a:r>
              <a:r>
                <a:rPr sz="1400" dirty="0">
                  <a:solidFill>
                    <a:srgbClr val="585858"/>
                  </a:solidFill>
                  <a:latin typeface="Calibri"/>
                  <a:cs typeface="Calibri"/>
                </a:rPr>
                <a:t>App</a:t>
              </a:r>
              <a:endParaRPr sz="1400" dirty="0">
                <a:latin typeface="Calibri"/>
                <a:cs typeface="Calibri"/>
              </a:endParaRPr>
            </a:p>
            <a:p>
              <a:pPr marL="355600" indent="-342900">
                <a:lnSpc>
                  <a:spcPct val="100000"/>
                </a:lnSpc>
                <a:spcBef>
                  <a:spcPts val="505"/>
                </a:spcBef>
                <a:buFont typeface="Arial"/>
                <a:buChar char="•"/>
                <a:tabLst>
                  <a:tab pos="354965" algn="l"/>
                  <a:tab pos="355600" algn="l"/>
                </a:tabLst>
              </a:pPr>
              <a:r>
                <a:rPr sz="1400" spc="-5" dirty="0">
                  <a:solidFill>
                    <a:srgbClr val="585858"/>
                  </a:solidFill>
                  <a:latin typeface="Calibri"/>
                  <a:cs typeface="Calibri"/>
                </a:rPr>
                <a:t>Callback</a:t>
              </a:r>
              <a:endParaRPr sz="1400" dirty="0">
                <a:latin typeface="Calibri"/>
                <a:cs typeface="Calibri"/>
              </a:endParaRPr>
            </a:p>
          </p:txBody>
        </p:sp>
        <p:sp>
          <p:nvSpPr>
            <p:cNvPr id="7" name="object 9"/>
            <p:cNvSpPr txBox="1"/>
            <p:nvPr/>
          </p:nvSpPr>
          <p:spPr>
            <a:xfrm>
              <a:off x="5835094" y="3933056"/>
              <a:ext cx="2193290" cy="1690206"/>
            </a:xfrm>
            <a:prstGeom prst="rect">
              <a:avLst/>
            </a:prstGeom>
          </p:spPr>
          <p:txBody>
            <a:bodyPr vert="horz" wrap="square" lIns="0" tIns="76200" rIns="0" bIns="0" rtlCol="0">
              <a:spAutoFit/>
            </a:bodyPr>
            <a:lstStyle/>
            <a:p>
              <a:pPr marL="355600" indent="-342900">
                <a:lnSpc>
                  <a:spcPct val="100000"/>
                </a:lnSpc>
                <a:spcBef>
                  <a:spcPts val="600"/>
                </a:spcBef>
                <a:buFont typeface="Arial"/>
                <a:buChar char="•"/>
                <a:tabLst>
                  <a:tab pos="354965" algn="l"/>
                  <a:tab pos="355600" algn="l"/>
                </a:tabLst>
              </a:pPr>
              <a:r>
                <a:rPr sz="1400" spc="-10" dirty="0">
                  <a:solidFill>
                    <a:srgbClr val="585858"/>
                  </a:solidFill>
                  <a:latin typeface="Calibri"/>
                  <a:cs typeface="Calibri"/>
                </a:rPr>
                <a:t>Assist </a:t>
              </a:r>
              <a:r>
                <a:rPr sz="1400" spc="-5" dirty="0">
                  <a:solidFill>
                    <a:srgbClr val="585858"/>
                  </a:solidFill>
                  <a:latin typeface="Calibri"/>
                  <a:cs typeface="Calibri"/>
                </a:rPr>
                <a:t>Application</a:t>
              </a:r>
              <a:endParaRPr sz="1400" dirty="0">
                <a:latin typeface="Calibri"/>
                <a:cs typeface="Calibri"/>
              </a:endParaRPr>
            </a:p>
            <a:p>
              <a:pPr marL="355600" indent="-342900">
                <a:lnSpc>
                  <a:spcPct val="100000"/>
                </a:lnSpc>
                <a:spcBef>
                  <a:spcPts val="505"/>
                </a:spcBef>
                <a:buFont typeface="Arial"/>
                <a:buChar char="•"/>
                <a:tabLst>
                  <a:tab pos="354965" algn="l"/>
                  <a:tab pos="355600" algn="l"/>
                </a:tabLst>
              </a:pPr>
              <a:r>
                <a:rPr sz="1400" spc="-15" dirty="0">
                  <a:solidFill>
                    <a:srgbClr val="585858"/>
                  </a:solidFill>
                  <a:latin typeface="Calibri"/>
                  <a:cs typeface="Calibri"/>
                </a:rPr>
                <a:t>Voicemail</a:t>
              </a:r>
              <a:endParaRPr sz="1400" dirty="0">
                <a:latin typeface="Calibri"/>
                <a:cs typeface="Calibri"/>
              </a:endParaRPr>
            </a:p>
            <a:p>
              <a:pPr marL="355600" indent="-342900">
                <a:lnSpc>
                  <a:spcPct val="100000"/>
                </a:lnSpc>
                <a:spcBef>
                  <a:spcPts val="495"/>
                </a:spcBef>
                <a:buFont typeface="Arial"/>
                <a:buChar char="•"/>
                <a:tabLst>
                  <a:tab pos="354965" algn="l"/>
                  <a:tab pos="355600" algn="l"/>
                </a:tabLst>
              </a:pPr>
              <a:r>
                <a:rPr sz="1400" spc="-10" dirty="0">
                  <a:solidFill>
                    <a:srgbClr val="585858"/>
                  </a:solidFill>
                  <a:latin typeface="Calibri"/>
                  <a:cs typeface="Calibri"/>
                </a:rPr>
                <a:t>Historical</a:t>
              </a:r>
              <a:r>
                <a:rPr sz="1400" spc="-40" dirty="0">
                  <a:solidFill>
                    <a:srgbClr val="585858"/>
                  </a:solidFill>
                  <a:latin typeface="Calibri"/>
                  <a:cs typeface="Calibri"/>
                </a:rPr>
                <a:t> </a:t>
              </a:r>
              <a:r>
                <a:rPr sz="1400" spc="-5" dirty="0">
                  <a:solidFill>
                    <a:srgbClr val="585858"/>
                  </a:solidFill>
                  <a:latin typeface="Calibri"/>
                  <a:cs typeface="Calibri"/>
                </a:rPr>
                <a:t>Reports</a:t>
              </a:r>
              <a:endParaRPr sz="1400" dirty="0">
                <a:latin typeface="Calibri"/>
                <a:cs typeface="Calibri"/>
              </a:endParaRPr>
            </a:p>
            <a:p>
              <a:pPr marL="355600" indent="-342900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tabLst>
                  <a:tab pos="354965" algn="l"/>
                  <a:tab pos="355600" algn="l"/>
                </a:tabLst>
              </a:pPr>
              <a:r>
                <a:rPr sz="1400" spc="-10" dirty="0">
                  <a:solidFill>
                    <a:srgbClr val="585858"/>
                  </a:solidFill>
                  <a:latin typeface="Calibri"/>
                  <a:cs typeface="Calibri"/>
                </a:rPr>
                <a:t>Corder</a:t>
              </a:r>
              <a:r>
                <a:rPr sz="1400" spc="-40" dirty="0">
                  <a:solidFill>
                    <a:srgbClr val="585858"/>
                  </a:solidFill>
                  <a:latin typeface="Calibri"/>
                  <a:cs typeface="Calibri"/>
                </a:rPr>
                <a:t> </a:t>
              </a:r>
              <a:r>
                <a:rPr sz="1400" spc="-10" dirty="0">
                  <a:solidFill>
                    <a:srgbClr val="585858"/>
                  </a:solidFill>
                  <a:latin typeface="Calibri"/>
                  <a:cs typeface="Calibri"/>
                </a:rPr>
                <a:t>recording</a:t>
              </a:r>
              <a:endParaRPr sz="1400" dirty="0">
                <a:latin typeface="Calibri"/>
                <a:cs typeface="Calibri"/>
              </a:endParaRPr>
            </a:p>
            <a:p>
              <a:pPr marL="355600" indent="-342900">
                <a:lnSpc>
                  <a:spcPct val="100000"/>
                </a:lnSpc>
                <a:spcBef>
                  <a:spcPts val="509"/>
                </a:spcBef>
                <a:buFont typeface="Arial"/>
                <a:buChar char="•"/>
                <a:tabLst>
                  <a:tab pos="354965" algn="l"/>
                  <a:tab pos="355600" algn="l"/>
                </a:tabLst>
              </a:pPr>
              <a:r>
                <a:rPr sz="1400" spc="-5" dirty="0">
                  <a:solidFill>
                    <a:srgbClr val="585858"/>
                  </a:solidFill>
                  <a:latin typeface="Calibri"/>
                  <a:cs typeface="Calibri"/>
                </a:rPr>
                <a:t>Dashboard</a:t>
              </a:r>
              <a:endParaRPr sz="1400" dirty="0">
                <a:latin typeface="Calibri"/>
                <a:cs typeface="Calibri"/>
              </a:endParaRPr>
            </a:p>
            <a:p>
              <a:pPr marL="355600" indent="-342900">
                <a:lnSpc>
                  <a:spcPct val="100000"/>
                </a:lnSpc>
                <a:spcBef>
                  <a:spcPts val="490"/>
                </a:spcBef>
                <a:buFont typeface="Arial"/>
                <a:buChar char="•"/>
                <a:tabLst>
                  <a:tab pos="354965" algn="l"/>
                  <a:tab pos="355600" algn="l"/>
                </a:tabLst>
              </a:pPr>
              <a:r>
                <a:rPr sz="1400" spc="-5" dirty="0">
                  <a:solidFill>
                    <a:srgbClr val="585858"/>
                  </a:solidFill>
                  <a:latin typeface="Calibri"/>
                  <a:cs typeface="Calibri"/>
                </a:rPr>
                <a:t>Settings</a:t>
              </a:r>
              <a:endParaRPr sz="14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4029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195" y="3185644"/>
            <a:ext cx="5075609" cy="2537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177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3706335" y="1340768"/>
            <a:ext cx="173133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smtClean="0"/>
              <a:t>Web</a:t>
            </a:r>
            <a:r>
              <a:rPr lang="en-CA" sz="2800" spc="-90" dirty="0" smtClean="0"/>
              <a:t> </a:t>
            </a:r>
            <a:r>
              <a:rPr lang="en-CA" sz="2800" dirty="0" smtClean="0"/>
              <a:t>Admin</a:t>
            </a:r>
            <a:endParaRPr lang="en-CA" sz="2800" dirty="0"/>
          </a:p>
        </p:txBody>
      </p:sp>
      <p:sp>
        <p:nvSpPr>
          <p:cNvPr id="4" name="object 5"/>
          <p:cNvSpPr txBox="1"/>
          <p:nvPr/>
        </p:nvSpPr>
        <p:spPr>
          <a:xfrm>
            <a:off x="1209976" y="2401910"/>
            <a:ext cx="6724049" cy="30059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CA" spc="-5" dirty="0" smtClean="0">
                <a:solidFill>
                  <a:srgbClr val="001F5F"/>
                </a:solidFill>
                <a:latin typeface="Calibri"/>
                <a:cs typeface="Calibri"/>
              </a:rPr>
              <a:t>GLCCaaS</a:t>
            </a:r>
            <a:r>
              <a:rPr spc="-5" dirty="0" smtClean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1F5F"/>
                </a:solidFill>
                <a:latin typeface="Calibri"/>
                <a:cs typeface="Calibri"/>
              </a:rPr>
              <a:t>Landlord (service provider) system tenant</a:t>
            </a:r>
            <a:r>
              <a:rPr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mtClean="0">
                <a:solidFill>
                  <a:srgbClr val="001F5F"/>
                </a:solidFill>
                <a:latin typeface="Calibri"/>
                <a:cs typeface="Calibri"/>
              </a:rPr>
              <a:t>management</a:t>
            </a:r>
            <a:endParaRPr lang="en-CA" dirty="0" smtClean="0">
              <a:solidFill>
                <a:srgbClr val="001F5F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800" dirty="0">
              <a:latin typeface="Calibri"/>
              <a:cs typeface="Calibri"/>
            </a:endParaRPr>
          </a:p>
          <a:p>
            <a:pPr marL="870584" lvl="1" indent="-286385">
              <a:spcBef>
                <a:spcPts val="1780"/>
              </a:spcBef>
              <a:buChar char="–"/>
              <a:tabLst>
                <a:tab pos="413384" algn="l"/>
                <a:tab pos="414020" algn="l"/>
              </a:tabLst>
            </a:pP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System-wide administration, server resources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and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platform</a:t>
            </a:r>
            <a:r>
              <a:rPr sz="1600" spc="7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settings</a:t>
            </a:r>
            <a:endParaRPr sz="1600" dirty="0">
              <a:latin typeface="Calibri"/>
              <a:cs typeface="Calibri"/>
            </a:endParaRPr>
          </a:p>
          <a:p>
            <a:pPr marL="870584" lvl="1" indent="-286385">
              <a:spcBef>
                <a:spcPts val="1680"/>
              </a:spcBef>
              <a:buChar char="–"/>
              <a:tabLst>
                <a:tab pos="413384" algn="l"/>
                <a:tab pos="414020" algn="l"/>
              </a:tabLst>
            </a:pP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Dialing Plan, Telco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and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DNIS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assignment,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outbound dial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privileges</a:t>
            </a:r>
            <a:endParaRPr sz="1600" dirty="0">
              <a:latin typeface="Calibri"/>
              <a:cs typeface="Calibri"/>
            </a:endParaRPr>
          </a:p>
          <a:p>
            <a:pPr marL="870584" lvl="1" indent="-286385">
              <a:spcBef>
                <a:spcPts val="1680"/>
              </a:spcBef>
              <a:buChar char="–"/>
              <a:tabLst>
                <a:tab pos="413384" algn="l"/>
                <a:tab pos="414020" algn="l"/>
              </a:tabLst>
            </a:pP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SNMP Management, monitoring, event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and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log</a:t>
            </a:r>
            <a:r>
              <a:rPr sz="1600"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collectors</a:t>
            </a:r>
            <a:endParaRPr sz="1600" dirty="0">
              <a:latin typeface="Calibri"/>
              <a:cs typeface="Calibri"/>
            </a:endParaRPr>
          </a:p>
          <a:p>
            <a:pPr marL="870584" lvl="1" indent="-286385">
              <a:spcBef>
                <a:spcPts val="1685"/>
              </a:spcBef>
              <a:buChar char="–"/>
              <a:tabLst>
                <a:tab pos="413384" algn="l"/>
                <a:tab pos="414020" algn="l"/>
              </a:tabLst>
            </a:pP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Administration of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Permissions</a:t>
            </a:r>
            <a:endParaRPr sz="1600" dirty="0">
              <a:latin typeface="Calibri"/>
              <a:cs typeface="Calibri"/>
            </a:endParaRPr>
          </a:p>
          <a:p>
            <a:pPr marL="870584" lvl="1" indent="-286385">
              <a:spcBef>
                <a:spcPts val="1680"/>
              </a:spcBef>
              <a:buChar char="–"/>
              <a:tabLst>
                <a:tab pos="413384" algn="l"/>
                <a:tab pos="414020" algn="l"/>
              </a:tabLst>
            </a:pPr>
            <a:r>
              <a:rPr lang="en-CA" sz="1600" spc="-5" dirty="0" smtClean="0">
                <a:solidFill>
                  <a:srgbClr val="585858"/>
                </a:solidFill>
                <a:latin typeface="Calibri"/>
                <a:cs typeface="Calibri"/>
              </a:rPr>
              <a:t>GLCCaaS</a:t>
            </a:r>
            <a:r>
              <a:rPr sz="1600" spc="-5" dirty="0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Publisher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–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automated, centralized, distribution of </a:t>
            </a:r>
            <a:r>
              <a:rPr lang="en-CA" sz="1600" spc="-5" dirty="0" smtClean="0">
                <a:solidFill>
                  <a:srgbClr val="585858"/>
                </a:solidFill>
                <a:latin typeface="Calibri"/>
                <a:cs typeface="Calibri"/>
              </a:rPr>
              <a:t>GLCCaaS</a:t>
            </a:r>
            <a:r>
              <a:rPr sz="1600" spc="125" dirty="0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updates</a:t>
            </a:r>
            <a:endParaRPr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40290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81211" y="1866987"/>
            <a:ext cx="7581579" cy="3619500"/>
            <a:chOff x="899592" y="2083011"/>
            <a:chExt cx="7581579" cy="3619500"/>
          </a:xfrm>
        </p:grpSpPr>
        <p:sp>
          <p:nvSpPr>
            <p:cNvPr id="4" name="object 9"/>
            <p:cNvSpPr/>
            <p:nvPr/>
          </p:nvSpPr>
          <p:spPr>
            <a:xfrm>
              <a:off x="4581256" y="2083011"/>
              <a:ext cx="3899915" cy="36195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8"/>
            <p:cNvSpPr txBox="1"/>
            <p:nvPr/>
          </p:nvSpPr>
          <p:spPr>
            <a:xfrm>
              <a:off x="899592" y="2083011"/>
              <a:ext cx="3542769" cy="2955296"/>
            </a:xfrm>
            <a:prstGeom prst="rect">
              <a:avLst/>
            </a:prstGeom>
          </p:spPr>
          <p:txBody>
            <a:bodyPr vert="horz" wrap="square" lIns="0" tIns="165735" rIns="0" bIns="0" rtlCol="0">
              <a:spAutoFit/>
            </a:bodyPr>
            <a:lstStyle/>
            <a:p>
              <a:pPr marL="298450" indent="-285750">
                <a:spcBef>
                  <a:spcPts val="1305"/>
                </a:spcBef>
                <a:buFont typeface="Arial" panose="020B0604020202020204" pitchFamily="34" charset="0"/>
                <a:buChar char="•"/>
              </a:pPr>
              <a:r>
                <a:rPr dirty="0">
                  <a:solidFill>
                    <a:srgbClr val="001F5F"/>
                  </a:solidFill>
                  <a:latin typeface="Calibri"/>
                  <a:cs typeface="Calibri"/>
                </a:rPr>
                <a:t>A </a:t>
              </a: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browser based </a:t>
              </a:r>
              <a:r>
                <a:rPr dirty="0">
                  <a:solidFill>
                    <a:srgbClr val="001F5F"/>
                  </a:solidFill>
                  <a:latin typeface="Calibri"/>
                  <a:cs typeface="Calibri"/>
                </a:rPr>
                <a:t>graphical</a:t>
              </a:r>
              <a:r>
                <a:rPr spc="-55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dirty="0" smtClean="0">
                  <a:solidFill>
                    <a:srgbClr val="001F5F"/>
                  </a:solidFill>
                  <a:latin typeface="Calibri"/>
                  <a:cs typeface="Calibri"/>
                </a:rPr>
                <a:t>tool</a:t>
              </a:r>
              <a:r>
                <a:rPr lang="en-CA" dirty="0">
                  <a:latin typeface="Calibri"/>
                  <a:cs typeface="Calibri"/>
                </a:rPr>
                <a:t> </a:t>
              </a:r>
              <a:r>
                <a:rPr spc="-5" dirty="0" smtClean="0">
                  <a:solidFill>
                    <a:srgbClr val="001F5F"/>
                  </a:solidFill>
                  <a:latin typeface="Calibri"/>
                  <a:cs typeface="Calibri"/>
                </a:rPr>
                <a:t>for </a:t>
              </a:r>
              <a:r>
                <a:rPr dirty="0">
                  <a:solidFill>
                    <a:srgbClr val="001F5F"/>
                  </a:solidFill>
                  <a:latin typeface="Calibri"/>
                  <a:cs typeface="Calibri"/>
                </a:rPr>
                <a:t>call and IVR </a:t>
              </a: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flow</a:t>
              </a:r>
              <a:r>
                <a:rPr spc="-55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pc="-5" dirty="0" smtClean="0">
                  <a:solidFill>
                    <a:srgbClr val="001F5F"/>
                  </a:solidFill>
                  <a:latin typeface="Calibri"/>
                  <a:cs typeface="Calibri"/>
                </a:rPr>
                <a:t>creation</a:t>
              </a:r>
              <a:endParaRPr lang="en-CA" dirty="0">
                <a:latin typeface="Calibri"/>
                <a:cs typeface="Calibri"/>
              </a:endParaRPr>
            </a:p>
            <a:p>
              <a:pPr marL="298450" indent="-285750">
                <a:spcBef>
                  <a:spcPts val="1305"/>
                </a:spcBef>
                <a:buFont typeface="Arial" panose="020B0604020202020204" pitchFamily="34" charset="0"/>
                <a:buChar char="•"/>
              </a:pPr>
              <a:r>
                <a:rPr dirty="0" smtClean="0">
                  <a:solidFill>
                    <a:srgbClr val="001F5F"/>
                  </a:solidFill>
                  <a:latin typeface="Calibri"/>
                  <a:cs typeface="Calibri"/>
                </a:rPr>
                <a:t>No </a:t>
              </a: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programming “drag</a:t>
              </a:r>
              <a:r>
                <a:rPr spc="-55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dirty="0" smtClean="0">
                  <a:solidFill>
                    <a:srgbClr val="001F5F"/>
                  </a:solidFill>
                  <a:latin typeface="Calibri"/>
                  <a:cs typeface="Calibri"/>
                </a:rPr>
                <a:t>and</a:t>
              </a:r>
              <a:r>
                <a:rPr lang="en-CA" dirty="0">
                  <a:latin typeface="Calibri"/>
                  <a:cs typeface="Calibri"/>
                </a:rPr>
                <a:t> </a:t>
              </a:r>
              <a:r>
                <a:rPr spc="-5" dirty="0" smtClean="0">
                  <a:solidFill>
                    <a:srgbClr val="001F5F"/>
                  </a:solidFill>
                  <a:latin typeface="Calibri"/>
                  <a:cs typeface="Calibri"/>
                </a:rPr>
                <a:t>drop</a:t>
              </a: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” </a:t>
              </a:r>
              <a:r>
                <a:rPr dirty="0">
                  <a:solidFill>
                    <a:srgbClr val="001F5F"/>
                  </a:solidFill>
                  <a:latin typeface="Calibri"/>
                  <a:cs typeface="Calibri"/>
                </a:rPr>
                <a:t>interaction </a:t>
              </a: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flow</a:t>
              </a:r>
              <a:r>
                <a:rPr spc="-85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dirty="0">
                  <a:solidFill>
                    <a:srgbClr val="001F5F"/>
                  </a:solidFill>
                  <a:latin typeface="Calibri"/>
                  <a:cs typeface="Calibri"/>
                </a:rPr>
                <a:t>creation</a:t>
              </a:r>
              <a:endParaRPr dirty="0">
                <a:latin typeface="Calibri"/>
                <a:cs typeface="Calibri"/>
              </a:endParaRPr>
            </a:p>
            <a:p>
              <a:pPr marL="298450" marR="77470" indent="-285750">
                <a:spcBef>
                  <a:spcPts val="484"/>
                </a:spcBef>
                <a:buFont typeface="Arial" panose="020B0604020202020204" pitchFamily="34" charset="0"/>
                <a:buChar char="•"/>
              </a:pP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Create </a:t>
              </a:r>
              <a:r>
                <a:rPr dirty="0">
                  <a:solidFill>
                    <a:srgbClr val="001F5F"/>
                  </a:solidFill>
                  <a:latin typeface="Calibri"/>
                  <a:cs typeface="Calibri"/>
                </a:rPr>
                <a:t>all logic around </a:t>
              </a:r>
              <a:r>
                <a:rPr spc="-5" dirty="0" smtClean="0">
                  <a:solidFill>
                    <a:srgbClr val="001F5F"/>
                  </a:solidFill>
                  <a:latin typeface="Calibri"/>
                  <a:cs typeface="Calibri"/>
                </a:rPr>
                <a:t>menus,</a:t>
              </a:r>
              <a:r>
                <a:rPr lang="en-CA" spc="-5" dirty="0" smtClean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pc="-5" dirty="0" smtClean="0">
                  <a:solidFill>
                    <a:srgbClr val="001F5F"/>
                  </a:solidFill>
                  <a:latin typeface="Calibri"/>
                  <a:cs typeface="Calibri"/>
                </a:rPr>
                <a:t>conditional </a:t>
              </a: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branch, </a:t>
              </a:r>
              <a:r>
                <a:rPr dirty="0">
                  <a:solidFill>
                    <a:srgbClr val="001F5F"/>
                  </a:solidFill>
                  <a:latin typeface="Calibri"/>
                  <a:cs typeface="Calibri"/>
                </a:rPr>
                <a:t>access  </a:t>
              </a:r>
              <a:r>
                <a:rPr spc="-5" dirty="0" smtClean="0">
                  <a:solidFill>
                    <a:srgbClr val="001F5F"/>
                  </a:solidFill>
                  <a:latin typeface="Calibri"/>
                  <a:cs typeface="Calibri"/>
                </a:rPr>
                <a:t>external</a:t>
              </a:r>
              <a:r>
                <a:rPr lang="en-CA" spc="-5" dirty="0" smtClean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pc="-5" dirty="0" smtClean="0">
                  <a:solidFill>
                    <a:srgbClr val="001F5F"/>
                  </a:solidFill>
                  <a:latin typeface="Calibri"/>
                  <a:cs typeface="Calibri"/>
                </a:rPr>
                <a:t>data</a:t>
              </a:r>
              <a:r>
                <a:rPr dirty="0" smtClean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sources</a:t>
              </a:r>
              <a:endParaRPr dirty="0">
                <a:latin typeface="Calibri"/>
                <a:cs typeface="Calibri"/>
              </a:endParaRPr>
            </a:p>
            <a:p>
              <a:pPr marL="298450" marR="569595" indent="-285750">
                <a:spcBef>
                  <a:spcPts val="480"/>
                </a:spcBef>
                <a:buFont typeface="Arial" panose="020B0604020202020204" pitchFamily="34" charset="0"/>
                <a:buChar char="•"/>
              </a:pP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Call control </a:t>
              </a:r>
              <a:r>
                <a:rPr dirty="0">
                  <a:solidFill>
                    <a:srgbClr val="001F5F"/>
                  </a:solidFill>
                  <a:latin typeface="Calibri"/>
                  <a:cs typeface="Calibri"/>
                </a:rPr>
                <a:t>logic,</a:t>
              </a:r>
              <a:r>
                <a:rPr spc="-75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dirty="0" smtClean="0">
                  <a:solidFill>
                    <a:srgbClr val="001F5F"/>
                  </a:solidFill>
                  <a:latin typeface="Calibri"/>
                  <a:cs typeface="Calibri"/>
                </a:rPr>
                <a:t>answer,</a:t>
              </a:r>
              <a:r>
                <a:rPr lang="en-CA" dirty="0" smtClean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dirty="0" smtClean="0">
                  <a:solidFill>
                    <a:srgbClr val="001F5F"/>
                  </a:solidFill>
                  <a:latin typeface="Calibri"/>
                  <a:cs typeface="Calibri"/>
                </a:rPr>
                <a:t>transfer</a:t>
              </a:r>
              <a:r>
                <a:rPr dirty="0">
                  <a:solidFill>
                    <a:srgbClr val="001F5F"/>
                  </a:solidFill>
                  <a:latin typeface="Calibri"/>
                  <a:cs typeface="Calibri"/>
                </a:rPr>
                <a:t>, </a:t>
              </a: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hang</a:t>
              </a:r>
              <a:r>
                <a:rPr spc="-10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up</a:t>
              </a:r>
              <a:endParaRPr dirty="0">
                <a:latin typeface="Calibri"/>
                <a:cs typeface="Calibri"/>
              </a:endParaRPr>
            </a:p>
          </p:txBody>
        </p:sp>
      </p:grpSp>
      <p:sp>
        <p:nvSpPr>
          <p:cNvPr id="6" name="object 3"/>
          <p:cNvSpPr txBox="1">
            <a:spLocks/>
          </p:cNvSpPr>
          <p:nvPr/>
        </p:nvSpPr>
        <p:spPr>
          <a:xfrm>
            <a:off x="3895113" y="1268760"/>
            <a:ext cx="1353775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smtClean="0"/>
              <a:t>Desig</a:t>
            </a:r>
            <a:r>
              <a:rPr lang="en-CA" sz="2800" spc="-20" dirty="0" smtClean="0"/>
              <a:t>n</a:t>
            </a:r>
            <a:r>
              <a:rPr lang="en-CA" sz="2800" dirty="0" smtClean="0"/>
              <a:t>er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3140290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89261" y="1972825"/>
            <a:ext cx="7782490" cy="3793987"/>
            <a:chOff x="980510" y="2492896"/>
            <a:chExt cx="7782490" cy="3793987"/>
          </a:xfrm>
        </p:grpSpPr>
        <p:sp>
          <p:nvSpPr>
            <p:cNvPr id="4" name="object 6"/>
            <p:cNvSpPr/>
            <p:nvPr/>
          </p:nvSpPr>
          <p:spPr>
            <a:xfrm>
              <a:off x="6438900" y="4191000"/>
              <a:ext cx="2324100" cy="168554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980510" y="2492896"/>
              <a:ext cx="7432675" cy="3793987"/>
            </a:xfrm>
            <a:prstGeom prst="rect">
              <a:avLst/>
            </a:prstGeom>
          </p:spPr>
          <p:txBody>
            <a:bodyPr vert="horz" wrap="square" lIns="0" tIns="53975" rIns="0" bIns="0" rtlCol="0">
              <a:spAutoFit/>
            </a:bodyPr>
            <a:lstStyle/>
            <a:p>
              <a:pPr marL="12700" marR="5080">
                <a:lnSpc>
                  <a:spcPts val="2590"/>
                </a:lnSpc>
                <a:spcBef>
                  <a:spcPts val="425"/>
                </a:spcBef>
                <a:tabLst>
                  <a:tab pos="2678430" algn="l"/>
                </a:tabLst>
              </a:pPr>
              <a:r>
                <a:rPr lang="en-CA" spc="-5" dirty="0" smtClean="0">
                  <a:solidFill>
                    <a:srgbClr val="001F5F"/>
                  </a:solidFill>
                  <a:latin typeface="Calibri"/>
                  <a:cs typeface="Calibri"/>
                </a:rPr>
                <a:t>GLCCaaS</a:t>
              </a:r>
              <a:r>
                <a:rPr spc="-5" dirty="0" smtClean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Platform provides open </a:t>
              </a:r>
              <a:r>
                <a:rPr dirty="0">
                  <a:solidFill>
                    <a:srgbClr val="001F5F"/>
                  </a:solidFill>
                  <a:latin typeface="Calibri"/>
                  <a:cs typeface="Calibri"/>
                </a:rPr>
                <a:t>interfaces to </a:t>
              </a: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service providers  and </a:t>
              </a:r>
              <a:r>
                <a:rPr dirty="0">
                  <a:solidFill>
                    <a:srgbClr val="001F5F"/>
                  </a:solidFill>
                  <a:latin typeface="Calibri"/>
                  <a:cs typeface="Calibri"/>
                </a:rPr>
                <a:t>tenants </a:t>
              </a: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for </a:t>
              </a:r>
              <a:r>
                <a:rPr dirty="0" smtClean="0">
                  <a:solidFill>
                    <a:srgbClr val="001F5F"/>
                  </a:solidFill>
                  <a:latin typeface="Calibri"/>
                  <a:cs typeface="Calibri"/>
                </a:rPr>
                <a:t>easy</a:t>
              </a:r>
              <a:r>
                <a:rPr lang="en-CA" dirty="0" smtClean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dirty="0" smtClean="0">
                  <a:solidFill>
                    <a:srgbClr val="001F5F"/>
                  </a:solidFill>
                  <a:latin typeface="Calibri"/>
                  <a:cs typeface="Calibri"/>
                </a:rPr>
                <a:t>customizations </a:t>
              </a:r>
              <a:r>
                <a:rPr spc="-5" dirty="0">
                  <a:solidFill>
                    <a:srgbClr val="001F5F"/>
                  </a:solidFill>
                  <a:latin typeface="Calibri"/>
                  <a:cs typeface="Calibri"/>
                </a:rPr>
                <a:t>and </a:t>
              </a:r>
              <a:r>
                <a:rPr dirty="0">
                  <a:solidFill>
                    <a:srgbClr val="001F5F"/>
                  </a:solidFill>
                  <a:latin typeface="Calibri"/>
                  <a:cs typeface="Calibri"/>
                </a:rPr>
                <a:t>integrations</a:t>
              </a:r>
              <a:r>
                <a:rPr spc="-85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dirty="0">
                  <a:solidFill>
                    <a:srgbClr val="001F5F"/>
                  </a:solidFill>
                  <a:latin typeface="Calibri"/>
                  <a:cs typeface="Calibri"/>
                </a:rPr>
                <a:t>to</a:t>
              </a:r>
              <a:r>
                <a:rPr dirty="0" smtClean="0">
                  <a:solidFill>
                    <a:srgbClr val="001F5F"/>
                  </a:solidFill>
                  <a:latin typeface="Calibri"/>
                  <a:cs typeface="Calibri"/>
                </a:rPr>
                <a:t>:</a:t>
              </a:r>
              <a:endParaRPr lang="en-CA" dirty="0" smtClean="0">
                <a:solidFill>
                  <a:srgbClr val="001F5F"/>
                </a:solidFill>
                <a:latin typeface="Calibri"/>
                <a:cs typeface="Calibri"/>
              </a:endParaRPr>
            </a:p>
            <a:p>
              <a:pPr marL="12700" marR="5080">
                <a:spcBef>
                  <a:spcPts val="425"/>
                </a:spcBef>
                <a:tabLst>
                  <a:tab pos="2678430" algn="l"/>
                </a:tabLst>
              </a:pPr>
              <a:endParaRPr sz="800" dirty="0">
                <a:latin typeface="Calibri"/>
                <a:cs typeface="Calibri"/>
              </a:endParaRPr>
            </a:p>
            <a:p>
              <a:pPr marL="870584" lvl="1" indent="-286385">
                <a:spcBef>
                  <a:spcPts val="235"/>
                </a:spcBef>
                <a:buChar char="–"/>
                <a:tabLst>
                  <a:tab pos="413384" algn="l"/>
                  <a:tab pos="414020" algn="l"/>
                </a:tabLst>
              </a:pPr>
              <a:r>
                <a:rPr sz="1600" spc="-5" dirty="0">
                  <a:solidFill>
                    <a:srgbClr val="585858"/>
                  </a:solidFill>
                  <a:latin typeface="Calibri"/>
                  <a:cs typeface="Calibri"/>
                </a:rPr>
                <a:t>CRM, </a:t>
              </a:r>
              <a:r>
                <a:rPr sz="1600" dirty="0">
                  <a:solidFill>
                    <a:srgbClr val="585858"/>
                  </a:solidFill>
                  <a:latin typeface="Calibri"/>
                  <a:cs typeface="Calibri"/>
                </a:rPr>
                <a:t>ERP and </a:t>
              </a:r>
              <a:r>
                <a:rPr sz="1600" spc="-5" dirty="0">
                  <a:solidFill>
                    <a:srgbClr val="585858"/>
                  </a:solidFill>
                  <a:latin typeface="Calibri"/>
                  <a:cs typeface="Calibri"/>
                </a:rPr>
                <a:t>desktop based </a:t>
              </a:r>
              <a:r>
                <a:rPr sz="1600" dirty="0">
                  <a:solidFill>
                    <a:srgbClr val="585858"/>
                  </a:solidFill>
                  <a:latin typeface="Calibri"/>
                  <a:cs typeface="Calibri"/>
                </a:rPr>
                <a:t>application</a:t>
              </a:r>
              <a:r>
                <a:rPr sz="1600" spc="-25" dirty="0">
                  <a:solidFill>
                    <a:srgbClr val="585858"/>
                  </a:solidFill>
                  <a:latin typeface="Calibri"/>
                  <a:cs typeface="Calibri"/>
                </a:rPr>
                <a:t> </a:t>
              </a:r>
              <a:r>
                <a:rPr sz="1600" spc="-5" dirty="0">
                  <a:solidFill>
                    <a:srgbClr val="585858"/>
                  </a:solidFill>
                  <a:latin typeface="Calibri"/>
                  <a:cs typeface="Calibri"/>
                </a:rPr>
                <a:t>integrations</a:t>
              </a:r>
              <a:endParaRPr sz="1600" dirty="0">
                <a:latin typeface="Calibri"/>
                <a:cs typeface="Calibri"/>
              </a:endParaRPr>
            </a:p>
            <a:p>
              <a:pPr marL="1269365" lvl="2" indent="-228600">
                <a:spcBef>
                  <a:spcPts val="225"/>
                </a:spcBef>
                <a:buChar char="•"/>
                <a:tabLst>
                  <a:tab pos="812800" algn="l"/>
                </a:tabLst>
              </a:pPr>
              <a:r>
                <a:rPr sz="1400" spc="-5" dirty="0">
                  <a:solidFill>
                    <a:srgbClr val="585858"/>
                  </a:solidFill>
                  <a:latin typeface="Calibri"/>
                  <a:cs typeface="Calibri"/>
                </a:rPr>
                <a:t>Client side </a:t>
              </a:r>
              <a:r>
                <a:rPr sz="1400" dirty="0">
                  <a:solidFill>
                    <a:srgbClr val="585858"/>
                  </a:solidFill>
                  <a:latin typeface="Calibri"/>
                  <a:cs typeface="Calibri"/>
                </a:rPr>
                <a:t>and central </a:t>
              </a:r>
              <a:r>
                <a:rPr sz="1400" spc="-5" dirty="0">
                  <a:solidFill>
                    <a:srgbClr val="585858"/>
                  </a:solidFill>
                  <a:latin typeface="Calibri"/>
                  <a:cs typeface="Calibri"/>
                </a:rPr>
                <a:t>server based integration</a:t>
              </a:r>
              <a:r>
                <a:rPr sz="1400" spc="65" dirty="0">
                  <a:solidFill>
                    <a:srgbClr val="585858"/>
                  </a:solidFill>
                  <a:latin typeface="Calibri"/>
                  <a:cs typeface="Calibri"/>
                </a:rPr>
                <a:t> </a:t>
              </a:r>
              <a:r>
                <a:rPr sz="1400" spc="-10" dirty="0">
                  <a:solidFill>
                    <a:srgbClr val="585858"/>
                  </a:solidFill>
                  <a:latin typeface="Calibri"/>
                  <a:cs typeface="Calibri"/>
                </a:rPr>
                <a:t>options</a:t>
              </a:r>
              <a:endParaRPr sz="1400" dirty="0">
                <a:latin typeface="Calibri"/>
                <a:cs typeface="Calibri"/>
              </a:endParaRPr>
            </a:p>
            <a:p>
              <a:pPr marL="870584" lvl="1" indent="-286385">
                <a:spcBef>
                  <a:spcPts val="234"/>
                </a:spcBef>
                <a:buChar char="–"/>
                <a:tabLst>
                  <a:tab pos="413384" algn="l"/>
                  <a:tab pos="414020" algn="l"/>
                </a:tabLst>
              </a:pPr>
              <a:r>
                <a:rPr sz="1600" spc="-5" dirty="0">
                  <a:solidFill>
                    <a:srgbClr val="585858"/>
                  </a:solidFill>
                  <a:latin typeface="Calibri"/>
                  <a:cs typeface="Calibri"/>
                </a:rPr>
                <a:t>Self-service </a:t>
              </a:r>
              <a:r>
                <a:rPr sz="1600" dirty="0">
                  <a:solidFill>
                    <a:srgbClr val="585858"/>
                  </a:solidFill>
                  <a:latin typeface="Calibri"/>
                  <a:cs typeface="Calibri"/>
                </a:rPr>
                <a:t>applications and </a:t>
              </a:r>
              <a:r>
                <a:rPr sz="1600" spc="-5" dirty="0">
                  <a:solidFill>
                    <a:srgbClr val="585858"/>
                  </a:solidFill>
                  <a:latin typeface="Calibri"/>
                  <a:cs typeface="Calibri"/>
                </a:rPr>
                <a:t>IVR</a:t>
              </a:r>
              <a:r>
                <a:rPr sz="1600" spc="15" dirty="0">
                  <a:solidFill>
                    <a:srgbClr val="585858"/>
                  </a:solidFill>
                  <a:latin typeface="Calibri"/>
                  <a:cs typeface="Calibri"/>
                </a:rPr>
                <a:t> </a:t>
              </a:r>
              <a:r>
                <a:rPr sz="1600" spc="-5" dirty="0">
                  <a:solidFill>
                    <a:srgbClr val="585858"/>
                  </a:solidFill>
                  <a:latin typeface="Calibri"/>
                  <a:cs typeface="Calibri"/>
                </a:rPr>
                <a:t>systems</a:t>
              </a:r>
              <a:endParaRPr sz="1600" dirty="0">
                <a:latin typeface="Calibri"/>
                <a:cs typeface="Calibri"/>
              </a:endParaRPr>
            </a:p>
            <a:p>
              <a:pPr marL="1269365" lvl="2" indent="-228600">
                <a:spcBef>
                  <a:spcPts val="220"/>
                </a:spcBef>
                <a:buChar char="•"/>
                <a:tabLst>
                  <a:tab pos="812800" algn="l"/>
                </a:tabLst>
              </a:pPr>
              <a:r>
                <a:rPr sz="1400" spc="-5" dirty="0">
                  <a:solidFill>
                    <a:srgbClr val="585858"/>
                  </a:solidFill>
                  <a:latin typeface="Calibri"/>
                  <a:cs typeface="Calibri"/>
                </a:rPr>
                <a:t>Speech recognition, Text-to-Speech, Virtual assistants </a:t>
              </a:r>
              <a:r>
                <a:rPr sz="1400" dirty="0">
                  <a:solidFill>
                    <a:srgbClr val="585858"/>
                  </a:solidFill>
                  <a:latin typeface="Calibri"/>
                  <a:cs typeface="Calibri"/>
                </a:rPr>
                <a:t>and</a:t>
              </a:r>
              <a:r>
                <a:rPr sz="1400" spc="80" dirty="0">
                  <a:solidFill>
                    <a:srgbClr val="585858"/>
                  </a:solidFill>
                  <a:latin typeface="Calibri"/>
                  <a:cs typeface="Calibri"/>
                </a:rPr>
                <a:t> </a:t>
              </a:r>
              <a:r>
                <a:rPr sz="1400" spc="-5" dirty="0">
                  <a:solidFill>
                    <a:srgbClr val="585858"/>
                  </a:solidFill>
                  <a:latin typeface="Calibri"/>
                  <a:cs typeface="Calibri"/>
                </a:rPr>
                <a:t>Chatbots</a:t>
              </a:r>
              <a:endParaRPr sz="1400" dirty="0">
                <a:latin typeface="Calibri"/>
                <a:cs typeface="Calibri"/>
              </a:endParaRPr>
            </a:p>
            <a:p>
              <a:pPr marL="870584" lvl="1" indent="-286385">
                <a:spcBef>
                  <a:spcPts val="234"/>
                </a:spcBef>
                <a:buChar char="–"/>
                <a:tabLst>
                  <a:tab pos="413384" algn="l"/>
                  <a:tab pos="414020" algn="l"/>
                </a:tabLst>
              </a:pPr>
              <a:r>
                <a:rPr sz="1600" dirty="0">
                  <a:solidFill>
                    <a:srgbClr val="585858"/>
                  </a:solidFill>
                  <a:latin typeface="Calibri"/>
                  <a:cs typeface="Calibri"/>
                </a:rPr>
                <a:t>Intelligent routing </a:t>
              </a:r>
              <a:r>
                <a:rPr sz="1600" spc="-5" dirty="0">
                  <a:solidFill>
                    <a:srgbClr val="585858"/>
                  </a:solidFill>
                  <a:latin typeface="Calibri"/>
                  <a:cs typeface="Calibri"/>
                </a:rPr>
                <a:t>and artificial </a:t>
              </a:r>
              <a:r>
                <a:rPr sz="1600" dirty="0">
                  <a:solidFill>
                    <a:srgbClr val="585858"/>
                  </a:solidFill>
                  <a:latin typeface="Calibri"/>
                  <a:cs typeface="Calibri"/>
                </a:rPr>
                <a:t>intelligence</a:t>
              </a:r>
              <a:r>
                <a:rPr sz="1600" spc="15" dirty="0">
                  <a:solidFill>
                    <a:srgbClr val="585858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585858"/>
                  </a:solidFill>
                  <a:latin typeface="Calibri"/>
                  <a:cs typeface="Calibri"/>
                </a:rPr>
                <a:t>engines</a:t>
              </a:r>
              <a:endParaRPr sz="1600" dirty="0">
                <a:latin typeface="Calibri"/>
                <a:cs typeface="Calibri"/>
              </a:endParaRPr>
            </a:p>
            <a:p>
              <a:pPr marL="870584" lvl="1" indent="-286385">
                <a:spcBef>
                  <a:spcPts val="240"/>
                </a:spcBef>
                <a:buChar char="–"/>
                <a:tabLst>
                  <a:tab pos="413384" algn="l"/>
                  <a:tab pos="414020" algn="l"/>
                </a:tabLst>
              </a:pPr>
              <a:r>
                <a:rPr sz="1600" dirty="0">
                  <a:solidFill>
                    <a:srgbClr val="585858"/>
                  </a:solidFill>
                  <a:latin typeface="Calibri"/>
                  <a:cs typeface="Calibri"/>
                </a:rPr>
                <a:t>Unified </a:t>
              </a:r>
              <a:r>
                <a:rPr sz="1600" spc="-5" dirty="0">
                  <a:solidFill>
                    <a:srgbClr val="585858"/>
                  </a:solidFill>
                  <a:latin typeface="Calibri"/>
                  <a:cs typeface="Calibri"/>
                </a:rPr>
                <a:t>Communications, </a:t>
              </a:r>
              <a:r>
                <a:rPr sz="1600" dirty="0">
                  <a:solidFill>
                    <a:srgbClr val="585858"/>
                  </a:solidFill>
                  <a:latin typeface="Calibri"/>
                  <a:cs typeface="Calibri"/>
                </a:rPr>
                <a:t>PBX and </a:t>
              </a:r>
              <a:r>
                <a:rPr sz="1600" spc="-5" dirty="0">
                  <a:solidFill>
                    <a:srgbClr val="585858"/>
                  </a:solidFill>
                  <a:latin typeface="Calibri"/>
                  <a:cs typeface="Calibri"/>
                </a:rPr>
                <a:t>Skype4Business</a:t>
              </a:r>
              <a:r>
                <a:rPr sz="1600" spc="-35" dirty="0">
                  <a:solidFill>
                    <a:srgbClr val="585858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585858"/>
                  </a:solidFill>
                  <a:latin typeface="Calibri"/>
                  <a:cs typeface="Calibri"/>
                </a:rPr>
                <a:t>integration</a:t>
              </a:r>
              <a:endParaRPr sz="1600" dirty="0">
                <a:latin typeface="Calibri"/>
                <a:cs typeface="Calibri"/>
              </a:endParaRPr>
            </a:p>
            <a:p>
              <a:pPr marL="870584" lvl="1" indent="-286385">
                <a:spcBef>
                  <a:spcPts val="240"/>
                </a:spcBef>
                <a:buChar char="–"/>
                <a:tabLst>
                  <a:tab pos="413384" algn="l"/>
                  <a:tab pos="414020" algn="l"/>
                </a:tabLst>
              </a:pPr>
              <a:r>
                <a:rPr sz="1600" dirty="0">
                  <a:solidFill>
                    <a:srgbClr val="585858"/>
                  </a:solidFill>
                  <a:latin typeface="Calibri"/>
                  <a:cs typeface="Calibri"/>
                </a:rPr>
                <a:t>Business </a:t>
              </a:r>
              <a:r>
                <a:rPr sz="1600" spc="-5" dirty="0">
                  <a:solidFill>
                    <a:srgbClr val="585858"/>
                  </a:solidFill>
                  <a:latin typeface="Calibri"/>
                  <a:cs typeface="Calibri"/>
                </a:rPr>
                <a:t>intelligence </a:t>
              </a:r>
              <a:r>
                <a:rPr sz="1600" dirty="0">
                  <a:solidFill>
                    <a:srgbClr val="585858"/>
                  </a:solidFill>
                  <a:latin typeface="Calibri"/>
                  <a:cs typeface="Calibri"/>
                </a:rPr>
                <a:t>and </a:t>
              </a:r>
              <a:r>
                <a:rPr sz="1600" spc="-5" dirty="0">
                  <a:solidFill>
                    <a:srgbClr val="585858"/>
                  </a:solidFill>
                  <a:latin typeface="Calibri"/>
                  <a:cs typeface="Calibri"/>
                </a:rPr>
                <a:t>analytics</a:t>
              </a:r>
              <a:r>
                <a:rPr sz="1600" spc="15" dirty="0">
                  <a:solidFill>
                    <a:srgbClr val="585858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585858"/>
                  </a:solidFill>
                  <a:latin typeface="Calibri"/>
                  <a:cs typeface="Calibri"/>
                </a:rPr>
                <a:t>tools</a:t>
              </a:r>
              <a:endParaRPr sz="1600" dirty="0">
                <a:latin typeface="Calibri"/>
                <a:cs typeface="Calibri"/>
              </a:endParaRPr>
            </a:p>
            <a:p>
              <a:pPr marL="870584" lvl="1" indent="-286385">
                <a:spcBef>
                  <a:spcPts val="240"/>
                </a:spcBef>
                <a:buChar char="–"/>
                <a:tabLst>
                  <a:tab pos="413384" algn="l"/>
                  <a:tab pos="414020" algn="l"/>
                </a:tabLst>
              </a:pPr>
              <a:r>
                <a:rPr sz="1600" dirty="0">
                  <a:solidFill>
                    <a:srgbClr val="585858"/>
                  </a:solidFill>
                  <a:latin typeface="Calibri"/>
                  <a:cs typeface="Calibri"/>
                </a:rPr>
                <a:t>Workforce management and </a:t>
              </a:r>
              <a:r>
                <a:rPr sz="1600" spc="-5" dirty="0">
                  <a:solidFill>
                    <a:srgbClr val="585858"/>
                  </a:solidFill>
                  <a:latin typeface="Calibri"/>
                  <a:cs typeface="Calibri"/>
                </a:rPr>
                <a:t>optimization</a:t>
              </a:r>
              <a:r>
                <a:rPr sz="1600" spc="-35" dirty="0">
                  <a:solidFill>
                    <a:srgbClr val="585858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585858"/>
                  </a:solidFill>
                  <a:latin typeface="Calibri"/>
                  <a:cs typeface="Calibri"/>
                </a:rPr>
                <a:t>tools</a:t>
              </a:r>
              <a:endParaRPr sz="1600" dirty="0">
                <a:latin typeface="Calibri"/>
                <a:cs typeface="Calibri"/>
              </a:endParaRPr>
            </a:p>
            <a:p>
              <a:pPr marL="1269365" lvl="2" indent="-228600">
                <a:spcBef>
                  <a:spcPts val="225"/>
                </a:spcBef>
                <a:buChar char="•"/>
                <a:tabLst>
                  <a:tab pos="812800" algn="l"/>
                </a:tabLst>
              </a:pPr>
              <a:r>
                <a:rPr sz="1400" spc="-5" dirty="0">
                  <a:solidFill>
                    <a:srgbClr val="585858"/>
                  </a:solidFill>
                  <a:latin typeface="Calibri"/>
                  <a:cs typeface="Calibri"/>
                </a:rPr>
                <a:t>Speech analytics and quality</a:t>
              </a:r>
              <a:r>
                <a:rPr sz="1400" spc="30" dirty="0">
                  <a:solidFill>
                    <a:srgbClr val="585858"/>
                  </a:solidFill>
                  <a:latin typeface="Calibri"/>
                  <a:cs typeface="Calibri"/>
                </a:rPr>
                <a:t> </a:t>
              </a:r>
              <a:r>
                <a:rPr sz="1400" spc="-5" dirty="0">
                  <a:solidFill>
                    <a:srgbClr val="585858"/>
                  </a:solidFill>
                  <a:latin typeface="Calibri"/>
                  <a:cs typeface="Calibri"/>
                </a:rPr>
                <a:t>monitoring</a:t>
              </a:r>
              <a:endParaRPr sz="1400" dirty="0">
                <a:latin typeface="Calibri"/>
                <a:cs typeface="Calibri"/>
              </a:endParaRPr>
            </a:p>
            <a:p>
              <a:pPr marL="870584" lvl="1" indent="-286385">
                <a:spcBef>
                  <a:spcPts val="235"/>
                </a:spcBef>
                <a:buChar char="–"/>
                <a:tabLst>
                  <a:tab pos="413384" algn="l"/>
                  <a:tab pos="414020" algn="l"/>
                </a:tabLst>
              </a:pPr>
              <a:r>
                <a:rPr sz="1600" dirty="0">
                  <a:solidFill>
                    <a:srgbClr val="585858"/>
                  </a:solidFill>
                  <a:latin typeface="Calibri"/>
                  <a:cs typeface="Calibri"/>
                </a:rPr>
                <a:t>Unified Desktop and workflow</a:t>
              </a:r>
              <a:r>
                <a:rPr sz="1600" spc="-35" dirty="0">
                  <a:solidFill>
                    <a:srgbClr val="585858"/>
                  </a:solidFill>
                  <a:latin typeface="Calibri"/>
                  <a:cs typeface="Calibri"/>
                </a:rPr>
                <a:t> </a:t>
              </a:r>
              <a:r>
                <a:rPr sz="1600" spc="-5" dirty="0">
                  <a:solidFill>
                    <a:srgbClr val="585858"/>
                  </a:solidFill>
                  <a:latin typeface="Calibri"/>
                  <a:cs typeface="Calibri"/>
                </a:rPr>
                <a:t>scripting</a:t>
              </a:r>
              <a:endParaRPr sz="1600" dirty="0">
                <a:latin typeface="Calibri"/>
                <a:cs typeface="Calibri"/>
              </a:endParaRPr>
            </a:p>
            <a:p>
              <a:pPr marL="870584" lvl="1" indent="-286385">
                <a:spcBef>
                  <a:spcPts val="240"/>
                </a:spcBef>
                <a:buChar char="–"/>
                <a:tabLst>
                  <a:tab pos="413384" algn="l"/>
                  <a:tab pos="414020" algn="l"/>
                </a:tabLst>
              </a:pPr>
              <a:r>
                <a:rPr sz="1600" spc="-5" dirty="0">
                  <a:solidFill>
                    <a:srgbClr val="585858"/>
                  </a:solidFill>
                  <a:latin typeface="Calibri"/>
                  <a:cs typeface="Calibri"/>
                </a:rPr>
                <a:t>Operational network </a:t>
              </a:r>
              <a:r>
                <a:rPr sz="1600" dirty="0">
                  <a:solidFill>
                    <a:srgbClr val="585858"/>
                  </a:solidFill>
                  <a:latin typeface="Calibri"/>
                  <a:cs typeface="Calibri"/>
                </a:rPr>
                <a:t>management</a:t>
              </a:r>
              <a:r>
                <a:rPr sz="1600" spc="-10" dirty="0">
                  <a:solidFill>
                    <a:srgbClr val="585858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585858"/>
                  </a:solidFill>
                  <a:latin typeface="Calibri"/>
                  <a:cs typeface="Calibri"/>
                </a:rPr>
                <a:t>tools</a:t>
              </a:r>
              <a:endParaRPr sz="1600" dirty="0">
                <a:latin typeface="Calibri"/>
                <a:cs typeface="Calibri"/>
              </a:endParaRPr>
            </a:p>
          </p:txBody>
        </p:sp>
      </p:grpSp>
      <p:sp>
        <p:nvSpPr>
          <p:cNvPr id="6" name="object 3"/>
          <p:cNvSpPr txBox="1">
            <a:spLocks/>
          </p:cNvSpPr>
          <p:nvPr/>
        </p:nvSpPr>
        <p:spPr>
          <a:xfrm>
            <a:off x="1282635" y="1340768"/>
            <a:ext cx="6588835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smtClean="0"/>
              <a:t>GLCCaaS Open </a:t>
            </a:r>
            <a:r>
              <a:rPr lang="en-CA" sz="2800" spc="-5" dirty="0" smtClean="0"/>
              <a:t>Application Interfaces</a:t>
            </a:r>
            <a:r>
              <a:rPr lang="en-CA" sz="2800" spc="-35" dirty="0" smtClean="0"/>
              <a:t> </a:t>
            </a:r>
            <a:r>
              <a:rPr lang="en-CA" sz="2800" dirty="0" smtClean="0"/>
              <a:t>(APIs)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3140290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1383060" y="1515870"/>
            <a:ext cx="648852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smtClean="0"/>
              <a:t>GLCCaaS Open </a:t>
            </a:r>
            <a:r>
              <a:rPr lang="en-CA" sz="2800" spc="-5" dirty="0" smtClean="0"/>
              <a:t>Application Interfaces</a:t>
            </a:r>
            <a:r>
              <a:rPr lang="en-CA" sz="2800" spc="-35" dirty="0" smtClean="0"/>
              <a:t> </a:t>
            </a:r>
            <a:r>
              <a:rPr lang="en-CA" sz="2800" dirty="0" smtClean="0"/>
              <a:t>(APIs)</a:t>
            </a:r>
            <a:endParaRPr lang="en-CA" sz="2800" dirty="0"/>
          </a:p>
        </p:txBody>
      </p:sp>
      <p:sp>
        <p:nvSpPr>
          <p:cNvPr id="4" name="object 7"/>
          <p:cNvSpPr txBox="1"/>
          <p:nvPr/>
        </p:nvSpPr>
        <p:spPr>
          <a:xfrm>
            <a:off x="971600" y="2430296"/>
            <a:ext cx="7159625" cy="3014928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TouchPoint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(client)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interfaces</a:t>
            </a:r>
            <a:endParaRPr sz="2000" dirty="0">
              <a:latin typeface="Calibri"/>
              <a:cs typeface="Calibri"/>
            </a:endParaRPr>
          </a:p>
          <a:p>
            <a:pPr marL="413384" indent="-286385">
              <a:lnSpc>
                <a:spcPct val="100000"/>
              </a:lnSpc>
              <a:spcBef>
                <a:spcPts val="509"/>
              </a:spcBef>
              <a:buChar char="–"/>
              <a:tabLst>
                <a:tab pos="413384" algn="l"/>
                <a:tab pos="414020" algn="l"/>
              </a:tabLst>
            </a:pP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Adaptability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with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expandable gadget</a:t>
            </a:r>
            <a:r>
              <a:rPr sz="1600" spc="-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framework</a:t>
            </a:r>
            <a:endParaRPr sz="1600" dirty="0">
              <a:latin typeface="Calibri"/>
              <a:cs typeface="Calibri"/>
            </a:endParaRPr>
          </a:p>
          <a:p>
            <a:pPr marL="413384" indent="-286385">
              <a:lnSpc>
                <a:spcPct val="100000"/>
              </a:lnSpc>
              <a:spcBef>
                <a:spcPts val="480"/>
              </a:spcBef>
              <a:buChar char="–"/>
              <a:tabLst>
                <a:tab pos="413384" algn="l"/>
                <a:tab pos="414020" algn="l"/>
              </a:tabLst>
            </a:pP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Connector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for .NET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sz="1600" spc="-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JavaScript</a:t>
            </a:r>
            <a:endParaRPr sz="1600" dirty="0">
              <a:latin typeface="Calibri"/>
              <a:cs typeface="Calibri"/>
            </a:endParaRPr>
          </a:p>
          <a:p>
            <a:pPr marL="413384" indent="-286385">
              <a:lnSpc>
                <a:spcPct val="100000"/>
              </a:lnSpc>
              <a:spcBef>
                <a:spcPts val="480"/>
              </a:spcBef>
              <a:buChar char="–"/>
              <a:tabLst>
                <a:tab pos="413384" algn="l"/>
                <a:tab pos="414020" algn="l"/>
              </a:tabLst>
            </a:pP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AJAX API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for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all call events and</a:t>
            </a:r>
            <a:r>
              <a:rPr sz="16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controls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Central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Integration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Server</a:t>
            </a:r>
            <a:endParaRPr sz="2000" dirty="0">
              <a:latin typeface="Calibri"/>
              <a:cs typeface="Calibri"/>
            </a:endParaRPr>
          </a:p>
          <a:p>
            <a:pPr marL="413384" marR="70485" indent="-286385">
              <a:lnSpc>
                <a:spcPct val="100000"/>
              </a:lnSpc>
              <a:spcBef>
                <a:spcPts val="509"/>
              </a:spcBef>
              <a:buChar char="–"/>
              <a:tabLst>
                <a:tab pos="413384" algn="l"/>
                <a:tab pos="414020" algn="l"/>
              </a:tabLst>
            </a:pP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Server based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integration connector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(REST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/ JSON)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for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application  integrations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Routing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Scripts</a:t>
            </a:r>
            <a:endParaRPr sz="2000" dirty="0">
              <a:latin typeface="Calibri"/>
              <a:cs typeface="Calibri"/>
            </a:endParaRPr>
          </a:p>
          <a:p>
            <a:pPr marL="413384" marR="5080" indent="-286385">
              <a:lnSpc>
                <a:spcPct val="100000"/>
              </a:lnSpc>
              <a:spcBef>
                <a:spcPts val="509"/>
              </a:spcBef>
              <a:buChar char="–"/>
              <a:tabLst>
                <a:tab pos="413384" algn="l"/>
                <a:tab pos="414020" algn="l"/>
              </a:tabLst>
            </a:pP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Call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XML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scripts with standard integration blocks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to web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services,  databases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 MRCP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5" name="object 8"/>
          <p:cNvSpPr/>
          <p:nvPr/>
        </p:nvSpPr>
        <p:spPr>
          <a:xfrm>
            <a:off x="5991572" y="2410712"/>
            <a:ext cx="2907029" cy="19438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1025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1327692" y="1580326"/>
            <a:ext cx="6437099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5"/>
              </a:spcBef>
            </a:pPr>
            <a:r>
              <a:rPr lang="en-CA" sz="2800" dirty="0" smtClean="0"/>
              <a:t>GLCCaaS Open </a:t>
            </a:r>
            <a:r>
              <a:rPr lang="en-CA" sz="2800" spc="-5" dirty="0" smtClean="0"/>
              <a:t>Application Interfaces</a:t>
            </a:r>
            <a:r>
              <a:rPr lang="en-CA" sz="2800" spc="-35" dirty="0" smtClean="0"/>
              <a:t> </a:t>
            </a:r>
            <a:r>
              <a:rPr lang="en-CA" sz="2800" dirty="0" smtClean="0"/>
              <a:t>(APIs)</a:t>
            </a:r>
            <a:endParaRPr lang="en-CA" sz="2800" dirty="0"/>
          </a:p>
        </p:txBody>
      </p:sp>
      <p:sp>
        <p:nvSpPr>
          <p:cNvPr id="4" name="object 7"/>
          <p:cNvSpPr txBox="1"/>
          <p:nvPr/>
        </p:nvSpPr>
        <p:spPr>
          <a:xfrm>
            <a:off x="1404897" y="2492896"/>
            <a:ext cx="6282690" cy="29213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latin typeface="Calibri"/>
                <a:cs typeface="Calibri"/>
              </a:rPr>
              <a:t>Administration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API</a:t>
            </a:r>
          </a:p>
          <a:p>
            <a:pPr marL="413384" indent="-286385">
              <a:lnSpc>
                <a:spcPct val="100000"/>
              </a:lnSpc>
              <a:spcBef>
                <a:spcPts val="1785"/>
              </a:spcBef>
              <a:buChar char="–"/>
              <a:tabLst>
                <a:tab pos="413384" algn="l"/>
                <a:tab pos="414020" algn="l"/>
              </a:tabLst>
            </a:pPr>
            <a:r>
              <a:rPr sz="1600" dirty="0">
                <a:latin typeface="Calibri"/>
                <a:cs typeface="Calibri"/>
              </a:rPr>
              <a:t>SOAP 1.2 </a:t>
            </a:r>
            <a:r>
              <a:rPr sz="1600" spc="-5" dirty="0">
                <a:latin typeface="Calibri"/>
                <a:cs typeface="Calibri"/>
              </a:rPr>
              <a:t>based </a:t>
            </a:r>
            <a:r>
              <a:rPr sz="1600" dirty="0">
                <a:latin typeface="Calibri"/>
                <a:cs typeface="Calibri"/>
              </a:rPr>
              <a:t>interface </a:t>
            </a:r>
            <a:r>
              <a:rPr sz="1600" spc="-5" dirty="0">
                <a:latin typeface="Calibri"/>
                <a:cs typeface="Calibri"/>
              </a:rPr>
              <a:t>for </a:t>
            </a:r>
            <a:r>
              <a:rPr sz="1600" dirty="0">
                <a:latin typeface="Calibri"/>
                <a:cs typeface="Calibri"/>
              </a:rPr>
              <a:t>tenant </a:t>
            </a:r>
            <a:r>
              <a:rPr sz="1600" spc="-5" dirty="0">
                <a:latin typeface="Calibri"/>
                <a:cs typeface="Calibri"/>
              </a:rPr>
              <a:t>administration</a:t>
            </a:r>
            <a:r>
              <a:rPr sz="1600" dirty="0">
                <a:latin typeface="Calibri"/>
                <a:cs typeface="Calibri"/>
              </a:rPr>
              <a:t> tasks</a:t>
            </a: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585858"/>
              </a:buClr>
              <a:buFont typeface="Calibri"/>
              <a:buChar char="–"/>
            </a:pPr>
            <a:endParaRPr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>
                <a:latin typeface="Calibri"/>
                <a:cs typeface="Calibri"/>
              </a:rPr>
              <a:t>Single Sign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On</a:t>
            </a:r>
            <a:endParaRPr dirty="0">
              <a:latin typeface="Calibri"/>
              <a:cs typeface="Calibri"/>
            </a:endParaRPr>
          </a:p>
          <a:p>
            <a:pPr marL="413384" indent="-286385">
              <a:lnSpc>
                <a:spcPct val="100000"/>
              </a:lnSpc>
              <a:spcBef>
                <a:spcPts val="1780"/>
              </a:spcBef>
              <a:buChar char="–"/>
              <a:tabLst>
                <a:tab pos="413384" algn="l"/>
                <a:tab pos="414020" algn="l"/>
              </a:tabLst>
            </a:pPr>
            <a:r>
              <a:rPr sz="1600" dirty="0">
                <a:latin typeface="Calibri"/>
                <a:cs typeface="Calibri"/>
              </a:rPr>
              <a:t>SAML 2 </a:t>
            </a:r>
            <a:r>
              <a:rPr sz="1600" spc="-5" dirty="0">
                <a:latin typeface="Calibri"/>
                <a:cs typeface="Calibri"/>
              </a:rPr>
              <a:t>support </a:t>
            </a:r>
            <a:r>
              <a:rPr sz="1600" dirty="0">
                <a:latin typeface="Calibri"/>
                <a:cs typeface="Calibri"/>
              </a:rPr>
              <a:t>to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ADFS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585858"/>
              </a:buClr>
              <a:buFont typeface="Calibri"/>
              <a:buChar char="–"/>
            </a:pPr>
            <a:endParaRPr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>
                <a:latin typeface="Calibri"/>
                <a:cs typeface="Calibri"/>
              </a:rPr>
              <a:t>Operational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management</a:t>
            </a:r>
          </a:p>
          <a:p>
            <a:pPr marL="413384" indent="-286385">
              <a:lnSpc>
                <a:spcPct val="100000"/>
              </a:lnSpc>
              <a:spcBef>
                <a:spcPts val="1780"/>
              </a:spcBef>
              <a:buChar char="–"/>
              <a:tabLst>
                <a:tab pos="413384" algn="l"/>
                <a:tab pos="414020" algn="l"/>
              </a:tabLst>
            </a:pPr>
            <a:r>
              <a:rPr sz="1600" dirty="0">
                <a:latin typeface="Calibri"/>
                <a:cs typeface="Calibri"/>
              </a:rPr>
              <a:t>SNMP traps, </a:t>
            </a:r>
            <a:r>
              <a:rPr sz="1600" spc="-5" dirty="0">
                <a:latin typeface="Calibri"/>
                <a:cs typeface="Calibri"/>
              </a:rPr>
              <a:t>windows </a:t>
            </a:r>
            <a:r>
              <a:rPr sz="1600" dirty="0">
                <a:latin typeface="Calibri"/>
                <a:cs typeface="Calibri"/>
              </a:rPr>
              <a:t>events </a:t>
            </a:r>
            <a:r>
              <a:rPr sz="1600" spc="-5" dirty="0">
                <a:latin typeface="Calibri"/>
                <a:cs typeface="Calibri"/>
              </a:rPr>
              <a:t>and performance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counters</a:t>
            </a:r>
            <a:endParaRPr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01025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8598" y="1412776"/>
            <a:ext cx="3546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/>
              <a:t>BENEFITS AT A </a:t>
            </a:r>
            <a:r>
              <a:rPr lang="en-CA" sz="2800" dirty="0" smtClean="0"/>
              <a:t>GLANCE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33201025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56952" y="1412776"/>
            <a:ext cx="3630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/>
              <a:t>FEATURES AT A </a:t>
            </a:r>
            <a:r>
              <a:rPr lang="en-CA" sz="2800" dirty="0" smtClean="0"/>
              <a:t>GLANCE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3140290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9725" y="3455027"/>
            <a:ext cx="4764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By Phone		1.833.800.GLCC</a:t>
            </a:r>
          </a:p>
          <a:p>
            <a:r>
              <a:rPr lang="en-CA" dirty="0" smtClean="0"/>
              <a:t>By Email		</a:t>
            </a:r>
            <a:r>
              <a:rPr lang="en-CA" dirty="0" smtClean="0">
                <a:hlinkClick r:id="rId3"/>
              </a:rPr>
              <a:t>info@glcloudconnect.com</a:t>
            </a:r>
            <a:endParaRPr lang="en-CA" dirty="0" smtClean="0"/>
          </a:p>
          <a:p>
            <a:endParaRPr lang="en-CA" dirty="0"/>
          </a:p>
          <a:p>
            <a:r>
              <a:rPr lang="en-CA" dirty="0" smtClean="0"/>
              <a:t>Or visit our website </a:t>
            </a:r>
            <a:r>
              <a:rPr lang="en-CA" dirty="0" smtClean="0">
                <a:hlinkClick r:id="rId4"/>
              </a:rPr>
              <a:t>www.glcloudconnect.com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962886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51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1895459" y="1988840"/>
            <a:ext cx="535308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0"/>
              </a:spcBef>
            </a:pPr>
            <a:r>
              <a:rPr lang="en-CA" sz="2800" dirty="0" smtClean="0"/>
              <a:t>GLCCaaS Addresses </a:t>
            </a:r>
            <a:r>
              <a:rPr lang="en-CA" sz="2800" spc="-5" dirty="0" smtClean="0"/>
              <a:t>Business</a:t>
            </a:r>
            <a:r>
              <a:rPr lang="en-CA" sz="2800" spc="-105" dirty="0" smtClean="0"/>
              <a:t> </a:t>
            </a:r>
            <a:r>
              <a:rPr lang="en-CA" sz="2800" dirty="0" smtClean="0"/>
              <a:t>Drivers</a:t>
            </a:r>
            <a:endParaRPr lang="en-CA" sz="2800" dirty="0"/>
          </a:p>
        </p:txBody>
      </p:sp>
      <p:sp>
        <p:nvSpPr>
          <p:cNvPr id="4" name="object 6"/>
          <p:cNvSpPr txBox="1"/>
          <p:nvPr/>
        </p:nvSpPr>
        <p:spPr>
          <a:xfrm>
            <a:off x="1927167" y="3374848"/>
            <a:ext cx="5711661" cy="14112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>
                <a:latin typeface="Calibri"/>
                <a:cs typeface="Calibri"/>
              </a:rPr>
              <a:t>Cloud </a:t>
            </a:r>
            <a:r>
              <a:rPr spc="-10" dirty="0">
                <a:latin typeface="Calibri"/>
                <a:cs typeface="Calibri"/>
              </a:rPr>
              <a:t>contact center </a:t>
            </a:r>
            <a:r>
              <a:rPr spc="-5" dirty="0">
                <a:latin typeface="Calibri"/>
                <a:cs typeface="Calibri"/>
              </a:rPr>
              <a:t>address business agility</a:t>
            </a:r>
            <a:r>
              <a:rPr spc="80" dirty="0">
                <a:latin typeface="Calibri"/>
                <a:cs typeface="Calibri"/>
              </a:rPr>
              <a:t> </a:t>
            </a:r>
            <a:r>
              <a:rPr spc="-10" dirty="0" smtClean="0">
                <a:latin typeface="Calibri"/>
                <a:cs typeface="Calibri"/>
              </a:rPr>
              <a:t>requirements</a:t>
            </a:r>
            <a:endParaRPr lang="en-US" spc="-10" dirty="0" smtClean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dirty="0">
              <a:latin typeface="Calibri"/>
              <a:cs typeface="Calibri"/>
            </a:endParaRPr>
          </a:p>
          <a:p>
            <a:pPr marL="756285" lvl="1" indent="-286385"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pc="-10" dirty="0">
                <a:latin typeface="Calibri"/>
                <a:cs typeface="Calibri"/>
              </a:rPr>
              <a:t>Flexibility</a:t>
            </a:r>
            <a:endParaRPr dirty="0">
              <a:latin typeface="Calibri"/>
              <a:cs typeface="Calibri"/>
            </a:endParaRPr>
          </a:p>
          <a:p>
            <a:pPr marL="756285" lvl="1" indent="-286385"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pc="-5" dirty="0">
                <a:latin typeface="Calibri"/>
                <a:cs typeface="Calibri"/>
              </a:rPr>
              <a:t>Reduce </a:t>
            </a:r>
            <a:r>
              <a:rPr dirty="0">
                <a:latin typeface="Calibri"/>
                <a:cs typeface="Calibri"/>
              </a:rPr>
              <a:t>IT</a:t>
            </a:r>
            <a:r>
              <a:rPr spc="-10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Burden</a:t>
            </a:r>
            <a:endParaRPr dirty="0">
              <a:latin typeface="Calibri"/>
              <a:cs typeface="Calibri"/>
            </a:endParaRPr>
          </a:p>
          <a:p>
            <a:pPr marL="756285" lvl="1" indent="-286385"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pc="-5" dirty="0">
                <a:latin typeface="Calibri"/>
                <a:cs typeface="Calibri"/>
              </a:rPr>
              <a:t>CAPEX</a:t>
            </a:r>
            <a:r>
              <a:rPr spc="-6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reductions</a:t>
            </a:r>
            <a:endParaRPr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1325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5"/>
          <p:cNvSpPr/>
          <p:nvPr/>
        </p:nvSpPr>
        <p:spPr>
          <a:xfrm>
            <a:off x="1327730" y="1700808"/>
            <a:ext cx="6488540" cy="3974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54873" y="1268760"/>
            <a:ext cx="4834255" cy="1479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585858"/>
                </a:solidFill>
                <a:latin typeface="Arial"/>
                <a:cs typeface="Arial"/>
              </a:rPr>
              <a:t>Source: Contact Babel ‘The Inner </a:t>
            </a:r>
            <a:r>
              <a:rPr sz="800" dirty="0">
                <a:solidFill>
                  <a:srgbClr val="585858"/>
                </a:solidFill>
                <a:latin typeface="Arial"/>
                <a:cs typeface="Arial"/>
              </a:rPr>
              <a:t>Circle Guide to </a:t>
            </a:r>
            <a:r>
              <a:rPr sz="800" spc="-5" dirty="0">
                <a:solidFill>
                  <a:srgbClr val="585858"/>
                </a:solidFill>
                <a:latin typeface="Arial"/>
                <a:cs typeface="Arial"/>
              </a:rPr>
              <a:t>Cloud-Based Contact Center</a:t>
            </a:r>
            <a:r>
              <a:rPr sz="800" spc="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585858"/>
                </a:solidFill>
                <a:latin typeface="Arial"/>
                <a:cs typeface="Arial"/>
              </a:rPr>
              <a:t>Solutions’ </a:t>
            </a:r>
            <a:r>
              <a:rPr sz="800" spc="0" dirty="0">
                <a:solidFill>
                  <a:srgbClr val="585858"/>
                </a:solidFill>
                <a:latin typeface="Arial"/>
                <a:cs typeface="Arial"/>
              </a:rPr>
              <a:t>2</a:t>
            </a:r>
            <a:r>
              <a:rPr sz="750" spc="0" baseline="27777" dirty="0">
                <a:solidFill>
                  <a:srgbClr val="585858"/>
                </a:solidFill>
                <a:latin typeface="Arial"/>
                <a:cs typeface="Arial"/>
              </a:rPr>
              <a:t>nd </a:t>
            </a:r>
            <a:r>
              <a:rPr sz="800" dirty="0">
                <a:solidFill>
                  <a:srgbClr val="585858"/>
                </a:solidFill>
                <a:latin typeface="Arial"/>
                <a:cs typeface="Arial"/>
              </a:rPr>
              <a:t>Edition </a:t>
            </a:r>
            <a:r>
              <a:rPr sz="800" spc="-5" dirty="0">
                <a:solidFill>
                  <a:srgbClr val="585858"/>
                </a:solidFill>
                <a:latin typeface="Arial"/>
                <a:cs typeface="Arial"/>
              </a:rPr>
              <a:t>2015</a:t>
            </a:r>
            <a:endParaRPr sz="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3154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45"/>
          <p:cNvSpPr txBox="1"/>
          <p:nvPr/>
        </p:nvSpPr>
        <p:spPr>
          <a:xfrm>
            <a:off x="1192677" y="2924944"/>
            <a:ext cx="6768752" cy="175240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8450" marR="144145" indent="-285750" algn="just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spc="-15" dirty="0">
                <a:latin typeface="Calibri"/>
                <a:cs typeface="Calibri"/>
              </a:rPr>
              <a:t>Worldwide </a:t>
            </a:r>
            <a:r>
              <a:rPr spc="-10" dirty="0">
                <a:latin typeface="Calibri"/>
                <a:cs typeface="Calibri"/>
              </a:rPr>
              <a:t>hosted </a:t>
            </a:r>
            <a:r>
              <a:rPr spc="-5" dirty="0">
                <a:latin typeface="Calibri"/>
                <a:cs typeface="Calibri"/>
              </a:rPr>
              <a:t>agent positions </a:t>
            </a:r>
            <a:r>
              <a:rPr spc="-10" dirty="0">
                <a:latin typeface="Calibri"/>
                <a:cs typeface="Calibri"/>
              </a:rPr>
              <a:t>are </a:t>
            </a:r>
            <a:r>
              <a:rPr spc="-5" dirty="0">
                <a:latin typeface="Calibri"/>
                <a:cs typeface="Calibri"/>
              </a:rPr>
              <a:t>calculated </a:t>
            </a:r>
            <a:r>
              <a:rPr spc="-10" dirty="0">
                <a:latin typeface="Calibri"/>
                <a:cs typeface="Calibri"/>
              </a:rPr>
              <a:t>to </a:t>
            </a:r>
            <a:r>
              <a:rPr spc="-15" dirty="0">
                <a:latin typeface="Calibri"/>
                <a:cs typeface="Calibri"/>
              </a:rPr>
              <a:t>grow </a:t>
            </a:r>
            <a:r>
              <a:rPr spc="-10" dirty="0">
                <a:latin typeface="Calibri"/>
                <a:cs typeface="Calibri"/>
              </a:rPr>
              <a:t>at </a:t>
            </a:r>
            <a:r>
              <a:rPr dirty="0">
                <a:latin typeface="Calibri"/>
                <a:cs typeface="Calibri"/>
              </a:rPr>
              <a:t>17.6% </a:t>
            </a:r>
            <a:r>
              <a:rPr spc="-5" dirty="0">
                <a:latin typeface="Calibri"/>
                <a:cs typeface="Calibri"/>
              </a:rPr>
              <a:t>CAGR,  significantly </a:t>
            </a:r>
            <a:r>
              <a:rPr spc="-10" dirty="0">
                <a:latin typeface="Calibri"/>
                <a:cs typeface="Calibri"/>
              </a:rPr>
              <a:t>more rapidly </a:t>
            </a:r>
            <a:r>
              <a:rPr dirty="0">
                <a:latin typeface="Calibri"/>
                <a:cs typeface="Calibri"/>
              </a:rPr>
              <a:t>than </a:t>
            </a:r>
            <a:r>
              <a:rPr spc="-5" dirty="0">
                <a:latin typeface="Calibri"/>
                <a:cs typeface="Calibri"/>
              </a:rPr>
              <a:t>on-premise positions </a:t>
            </a:r>
            <a:r>
              <a:rPr dirty="0">
                <a:latin typeface="Calibri"/>
                <a:cs typeface="Calibri"/>
              </a:rPr>
              <a:t>which </a:t>
            </a:r>
            <a:r>
              <a:rPr spc="-10" dirty="0">
                <a:latin typeface="Calibri"/>
                <a:cs typeface="Calibri"/>
              </a:rPr>
              <a:t>are </a:t>
            </a:r>
            <a:r>
              <a:rPr spc="-5" dirty="0">
                <a:latin typeface="Calibri"/>
                <a:cs typeface="Calibri"/>
              </a:rPr>
              <a:t>predicted  </a:t>
            </a:r>
            <a:r>
              <a:rPr spc="-15" dirty="0">
                <a:latin typeface="Calibri"/>
                <a:cs typeface="Calibri"/>
              </a:rPr>
              <a:t>to grow at </a:t>
            </a:r>
            <a:r>
              <a:rPr dirty="0">
                <a:latin typeface="Calibri"/>
                <a:cs typeface="Calibri"/>
              </a:rPr>
              <a:t>0.5% </a:t>
            </a:r>
            <a:r>
              <a:rPr spc="-5" dirty="0">
                <a:latin typeface="Calibri"/>
                <a:cs typeface="Calibri"/>
              </a:rPr>
              <a:t>CAGR through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2018</a:t>
            </a:r>
            <a:r>
              <a:rPr dirty="0" smtClean="0">
                <a:latin typeface="Calibri"/>
                <a:cs typeface="Calibri"/>
              </a:rPr>
              <a:t>.</a:t>
            </a:r>
            <a:endParaRPr lang="en-US" dirty="0" smtClean="0">
              <a:latin typeface="Calibri"/>
              <a:cs typeface="Calibri"/>
            </a:endParaRPr>
          </a:p>
          <a:p>
            <a:pPr marL="298450" marR="144145" indent="-285750" algn="just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endParaRPr dirty="0">
              <a:latin typeface="Calibri"/>
              <a:cs typeface="Calibri"/>
            </a:endParaRPr>
          </a:p>
          <a:p>
            <a:pPr marL="298450" marR="5080" indent="-285750">
              <a:lnSpc>
                <a:spcPct val="100000"/>
              </a:lnSpc>
              <a:spcBef>
                <a:spcPts val="484"/>
              </a:spcBef>
              <a:buFont typeface="Arial" panose="020B0604020202020204" pitchFamily="34" charset="0"/>
              <a:buChar char="•"/>
            </a:pPr>
            <a:r>
              <a:rPr dirty="0">
                <a:latin typeface="Calibri"/>
                <a:cs typeface="Calibri"/>
              </a:rPr>
              <a:t>All major </a:t>
            </a:r>
            <a:r>
              <a:rPr spc="-5" dirty="0">
                <a:latin typeface="Calibri"/>
                <a:cs typeface="Calibri"/>
              </a:rPr>
              <a:t>regions will see between15-19% </a:t>
            </a:r>
            <a:r>
              <a:rPr spc="-10" dirty="0">
                <a:latin typeface="Calibri"/>
                <a:cs typeface="Calibri"/>
              </a:rPr>
              <a:t>growth </a:t>
            </a:r>
            <a:r>
              <a:rPr dirty="0">
                <a:latin typeface="Calibri"/>
                <a:cs typeface="Calibri"/>
              </a:rPr>
              <a:t>in </a:t>
            </a:r>
            <a:r>
              <a:rPr spc="-10" dirty="0">
                <a:latin typeface="Calibri"/>
                <a:cs typeface="Calibri"/>
              </a:rPr>
              <a:t>host agent seats </a:t>
            </a:r>
            <a:r>
              <a:rPr spc="-5" dirty="0">
                <a:latin typeface="Calibri"/>
                <a:cs typeface="Calibri"/>
              </a:rPr>
              <a:t>with  </a:t>
            </a:r>
            <a:r>
              <a:rPr spc="-10" dirty="0">
                <a:latin typeface="Calibri"/>
                <a:cs typeface="Calibri"/>
              </a:rPr>
              <a:t>hosted seat growth </a:t>
            </a:r>
            <a:r>
              <a:rPr spc="-15" dirty="0">
                <a:latin typeface="Calibri"/>
                <a:cs typeface="Calibri"/>
              </a:rPr>
              <a:t>at </a:t>
            </a:r>
            <a:r>
              <a:rPr dirty="0">
                <a:latin typeface="Calibri"/>
                <a:cs typeface="Calibri"/>
              </a:rPr>
              <a:t>23% </a:t>
            </a:r>
            <a:r>
              <a:rPr spc="-15" dirty="0">
                <a:latin typeface="Calibri"/>
                <a:cs typeface="Calibri"/>
              </a:rPr>
              <a:t>for </a:t>
            </a:r>
            <a:r>
              <a:rPr spc="-5" dirty="0">
                <a:latin typeface="Calibri"/>
                <a:cs typeface="Calibri"/>
              </a:rPr>
              <a:t>South and </a:t>
            </a:r>
            <a:r>
              <a:rPr spc="-10" dirty="0">
                <a:latin typeface="Calibri"/>
                <a:cs typeface="Calibri"/>
              </a:rPr>
              <a:t>Central</a:t>
            </a:r>
            <a:r>
              <a:rPr spc="2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America</a:t>
            </a:r>
            <a:r>
              <a:rPr spc="-5" dirty="0" smtClean="0">
                <a:latin typeface="Calibri"/>
                <a:cs typeface="Calibri"/>
              </a:rPr>
              <a:t>.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4" name="object 46"/>
          <p:cNvSpPr txBox="1">
            <a:spLocks/>
          </p:cNvSpPr>
          <p:nvPr/>
        </p:nvSpPr>
        <p:spPr>
          <a:xfrm>
            <a:off x="2035920" y="2060848"/>
            <a:ext cx="508226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0"/>
              </a:spcBef>
            </a:pPr>
            <a:r>
              <a:rPr lang="en-CA" sz="2800" dirty="0" smtClean="0"/>
              <a:t>Growth is in Cloud Contact</a:t>
            </a:r>
            <a:r>
              <a:rPr lang="en-CA" sz="2800" spc="-150" dirty="0" smtClean="0"/>
              <a:t> </a:t>
            </a:r>
            <a:r>
              <a:rPr lang="en-CA" sz="2800" dirty="0" smtClean="0"/>
              <a:t>Center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753154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2669</Words>
  <Application>Microsoft Office PowerPoint</Application>
  <PresentationFormat>On-screen Show (4:3)</PresentationFormat>
  <Paragraphs>471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Arial</vt:lpstr>
      <vt:lpstr>Calibri</vt:lpstr>
      <vt:lpstr>Calibri Light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Afshar</dc:creator>
  <cp:lastModifiedBy>Essie Nouraee</cp:lastModifiedBy>
  <cp:revision>6</cp:revision>
  <dcterms:created xsi:type="dcterms:W3CDTF">2019-02-01T20:13:25Z</dcterms:created>
  <dcterms:modified xsi:type="dcterms:W3CDTF">2020-07-31T16:52:49Z</dcterms:modified>
</cp:coreProperties>
</file>